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18"/>
  </p:notesMasterIdLst>
  <p:handoutMasterIdLst>
    <p:handoutMasterId r:id="rId19"/>
  </p:handoutMasterIdLst>
  <p:sldIdLst>
    <p:sldId id="376" r:id="rId5"/>
    <p:sldId id="459" r:id="rId6"/>
    <p:sldId id="460" r:id="rId7"/>
    <p:sldId id="461" r:id="rId8"/>
    <p:sldId id="462" r:id="rId9"/>
    <p:sldId id="474" r:id="rId10"/>
    <p:sldId id="463" r:id="rId11"/>
    <p:sldId id="472" r:id="rId12"/>
    <p:sldId id="473" r:id="rId13"/>
    <p:sldId id="464" r:id="rId14"/>
    <p:sldId id="465" r:id="rId15"/>
    <p:sldId id="466" r:id="rId16"/>
    <p:sldId id="422" r:id="rId17"/>
  </p:sldIdLst>
  <p:sldSz cx="9144000" cy="6858000" type="screen4x3"/>
  <p:notesSz cx="7099300" cy="10234613"/>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27">
          <p15:clr>
            <a:srgbClr val="A4A3A4"/>
          </p15:clr>
        </p15:guide>
        <p15:guide id="2" orient="horz" pos="352">
          <p15:clr>
            <a:srgbClr val="A4A3A4"/>
          </p15:clr>
        </p15:guide>
        <p15:guide id="3" pos="28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51334" initials="I"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A82"/>
    <a:srgbClr val="595959"/>
    <a:srgbClr val="FFA023"/>
    <a:srgbClr val="FF881F"/>
    <a:srgbClr val="0078AE"/>
    <a:srgbClr val="0085C3"/>
    <a:srgbClr val="575A5D"/>
    <a:srgbClr val="404040"/>
    <a:srgbClr val="75A236"/>
    <a:srgbClr val="DE864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7868" autoAdjust="0"/>
    <p:restoredTop sz="50116" autoAdjust="0"/>
  </p:normalViewPr>
  <p:slideViewPr>
    <p:cSldViewPr snapToGrid="0">
      <p:cViewPr>
        <p:scale>
          <a:sx n="50" d="100"/>
          <a:sy n="50" d="100"/>
        </p:scale>
        <p:origin x="-3360" y="-396"/>
      </p:cViewPr>
      <p:guideLst>
        <p:guide orient="horz" pos="1027"/>
        <p:guide orient="horz" pos="352"/>
        <p:guide pos="287"/>
      </p:guideLst>
    </p:cSldViewPr>
  </p:slideViewPr>
  <p:notesTextViewPr>
    <p:cViewPr>
      <p:scale>
        <a:sx n="150" d="100"/>
        <a:sy n="15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7557" tIns="48779" rIns="97557" bIns="48779" rtlCol="0"/>
          <a:lstStyle>
            <a:lvl1pPr algn="l">
              <a:defRPr sz="1300"/>
            </a:lvl1pPr>
          </a:lstStyle>
          <a:p>
            <a:endParaRPr lang="en-US" dirty="0"/>
          </a:p>
        </p:txBody>
      </p:sp>
      <p:sp>
        <p:nvSpPr>
          <p:cNvPr id="3" name="Date Placeholder 2"/>
          <p:cNvSpPr>
            <a:spLocks noGrp="1"/>
          </p:cNvSpPr>
          <p:nvPr>
            <p:ph type="dt" sz="quarter" idx="1"/>
          </p:nvPr>
        </p:nvSpPr>
        <p:spPr>
          <a:xfrm>
            <a:off x="4021294" y="0"/>
            <a:ext cx="3076363" cy="511731"/>
          </a:xfrm>
          <a:prstGeom prst="rect">
            <a:avLst/>
          </a:prstGeom>
        </p:spPr>
        <p:txBody>
          <a:bodyPr vert="horz" lIns="97557" tIns="48779" rIns="97557" bIns="48779" rtlCol="0"/>
          <a:lstStyle>
            <a:lvl1pPr algn="r">
              <a:defRPr sz="1300"/>
            </a:lvl1pPr>
          </a:lstStyle>
          <a:p>
            <a:fld id="{BD3A0C50-E1CA-4E77-96B0-27DAD85BB38C}" type="datetimeFigureOut">
              <a:rPr lang="en-US" smtClean="0"/>
              <a:pPr/>
              <a:t>9/29/2016</a:t>
            </a:fld>
            <a:endParaRPr lang="en-US" dirty="0"/>
          </a:p>
        </p:txBody>
      </p:sp>
      <p:sp>
        <p:nvSpPr>
          <p:cNvPr id="4" name="Footer Placeholder 3"/>
          <p:cNvSpPr>
            <a:spLocks noGrp="1"/>
          </p:cNvSpPr>
          <p:nvPr>
            <p:ph type="ftr" sz="quarter" idx="2"/>
          </p:nvPr>
        </p:nvSpPr>
        <p:spPr>
          <a:xfrm>
            <a:off x="0" y="9721107"/>
            <a:ext cx="3076363" cy="511731"/>
          </a:xfrm>
          <a:prstGeom prst="rect">
            <a:avLst/>
          </a:prstGeom>
        </p:spPr>
        <p:txBody>
          <a:bodyPr vert="horz" lIns="97557" tIns="48779" rIns="97557" bIns="48779"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1294" y="9721107"/>
            <a:ext cx="3076363" cy="511731"/>
          </a:xfrm>
          <a:prstGeom prst="rect">
            <a:avLst/>
          </a:prstGeom>
        </p:spPr>
        <p:txBody>
          <a:bodyPr vert="horz" lIns="97557" tIns="48779" rIns="97557" bIns="48779" rtlCol="0" anchor="b"/>
          <a:lstStyle>
            <a:lvl1pPr algn="r">
              <a:defRPr sz="1300"/>
            </a:lvl1pPr>
          </a:lstStyle>
          <a:p>
            <a:fld id="{AD858600-E446-4665-9473-F6CFB70F902B}" type="slidenum">
              <a:rPr lang="en-US" smtClean="0"/>
              <a:pPr/>
              <a:t>‹#›</a:t>
            </a:fld>
            <a:endParaRPr lang="en-US" dirty="0"/>
          </a:p>
        </p:txBody>
      </p:sp>
    </p:spTree>
    <p:extLst>
      <p:ext uri="{BB962C8B-B14F-4D97-AF65-F5344CB8AC3E}">
        <p14:creationId xmlns:p14="http://schemas.microsoft.com/office/powerpoint/2010/main" xmlns="" val="3182655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7557" tIns="48779" rIns="97557" bIns="48779" rtlCol="0"/>
          <a:lstStyle>
            <a:lvl1pPr algn="l">
              <a:defRPr sz="1300"/>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7557" tIns="48779" rIns="97557" bIns="48779" rtlCol="0"/>
          <a:lstStyle>
            <a:lvl1pPr algn="r">
              <a:defRPr sz="1300"/>
            </a:lvl1pPr>
          </a:lstStyle>
          <a:p>
            <a:fld id="{0A0830D5-D02C-4E49-82E3-D6B36F6B1F59}" type="datetimeFigureOut">
              <a:rPr lang="en-US" smtClean="0"/>
              <a:pPr/>
              <a:t>9/29/2016</a:t>
            </a:fld>
            <a:endParaRPr lang="en-US" dirty="0"/>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7557" tIns="48779" rIns="97557" bIns="48779" rtlCol="0" anchor="ctr"/>
          <a:lstStyle/>
          <a:p>
            <a:endParaRPr lang="en-US" dirty="0"/>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7557" tIns="48779" rIns="97557" bIns="487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7"/>
            <a:ext cx="3076363" cy="511731"/>
          </a:xfrm>
          <a:prstGeom prst="rect">
            <a:avLst/>
          </a:prstGeom>
        </p:spPr>
        <p:txBody>
          <a:bodyPr vert="horz" lIns="97557" tIns="48779" rIns="97557" bIns="48779"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7"/>
            <a:ext cx="3076363" cy="511731"/>
          </a:xfrm>
          <a:prstGeom prst="rect">
            <a:avLst/>
          </a:prstGeom>
        </p:spPr>
        <p:txBody>
          <a:bodyPr vert="horz" lIns="97557" tIns="48779" rIns="97557" bIns="48779" rtlCol="0" anchor="b"/>
          <a:lstStyle>
            <a:lvl1pPr algn="r">
              <a:defRPr sz="1300"/>
            </a:lvl1pPr>
          </a:lstStyle>
          <a:p>
            <a:fld id="{D7435F94-B76E-4C4F-9CC1-16C116738A31}" type="slidenum">
              <a:rPr lang="en-US" smtClean="0"/>
              <a:pPr/>
              <a:t>‹#›</a:t>
            </a:fld>
            <a:endParaRPr lang="en-US" dirty="0"/>
          </a:p>
        </p:txBody>
      </p:sp>
    </p:spTree>
    <p:extLst>
      <p:ext uri="{BB962C8B-B14F-4D97-AF65-F5344CB8AC3E}">
        <p14:creationId xmlns:p14="http://schemas.microsoft.com/office/powerpoint/2010/main" xmlns="" val="3993975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300" dirty="0"/>
              <a:t> [click for next slide]</a:t>
            </a:r>
          </a:p>
        </p:txBody>
      </p:sp>
      <p:sp>
        <p:nvSpPr>
          <p:cNvPr id="4" name="Slide Number Placeholder 3"/>
          <p:cNvSpPr>
            <a:spLocks noGrp="1"/>
          </p:cNvSpPr>
          <p:nvPr>
            <p:ph type="sldNum" sz="quarter" idx="10"/>
          </p:nvPr>
        </p:nvSpPr>
        <p:spPr/>
        <p:txBody>
          <a:bodyPr/>
          <a:lstStyle/>
          <a:p>
            <a:fld id="{D7435F94-B76E-4C4F-9CC1-16C116738A31}" type="slidenum">
              <a:rPr lang="en-US" smtClean="0"/>
              <a:pPr/>
              <a:t>1</a:t>
            </a:fld>
            <a:endParaRPr lang="en-US" dirty="0"/>
          </a:p>
        </p:txBody>
      </p:sp>
    </p:spTree>
    <p:extLst>
      <p:ext uri="{BB962C8B-B14F-4D97-AF65-F5344CB8AC3E}">
        <p14:creationId xmlns:p14="http://schemas.microsoft.com/office/powerpoint/2010/main" xmlns="" val="1816044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435F94-B76E-4C4F-9CC1-16C116738A3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435F94-B76E-4C4F-9CC1-16C116738A3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435F94-B76E-4C4F-9CC1-16C116738A31}" type="slidenum">
              <a:rPr lang="en-US" smtClean="0"/>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435F94-B76E-4C4F-9CC1-16C116738A31}"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435F94-B76E-4C4F-9CC1-16C116738A31}"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D7435F94-B76E-4C4F-9CC1-16C116738A31}"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435F94-B76E-4C4F-9CC1-16C116738A3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endParaRPr lang="en-US" b="1" dirty="0"/>
          </a:p>
        </p:txBody>
      </p:sp>
      <p:sp>
        <p:nvSpPr>
          <p:cNvPr id="4" name="Slide Number Placeholder 3"/>
          <p:cNvSpPr>
            <a:spLocks noGrp="1"/>
          </p:cNvSpPr>
          <p:nvPr>
            <p:ph type="sldNum" sz="quarter" idx="10"/>
          </p:nvPr>
        </p:nvSpPr>
        <p:spPr/>
        <p:txBody>
          <a:bodyPr/>
          <a:lstStyle/>
          <a:p>
            <a:fld id="{D7435F94-B76E-4C4F-9CC1-16C116738A31}"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D7435F94-B76E-4C4F-9CC1-16C116738A3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pPr lvl="0"/>
            <a:endParaRPr lang="en-US" sz="1200" kern="1200" dirty="0" smtClean="0">
              <a:solidFill>
                <a:schemeClr val="tx1"/>
              </a:solidFill>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D7435F94-B76E-4C4F-9CC1-16C116738A3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D7435F94-B76E-4C4F-9CC1-16C116738A3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77" y="283"/>
            <a:ext cx="9143245" cy="6857434"/>
          </a:xfrm>
          <a:prstGeom prst="rect">
            <a:avLst/>
          </a:prstGeom>
        </p:spPr>
      </p:pic>
      <p:sp>
        <p:nvSpPr>
          <p:cNvPr id="2" name="Title 1"/>
          <p:cNvSpPr>
            <a:spLocks noGrp="1"/>
          </p:cNvSpPr>
          <p:nvPr>
            <p:ph type="ctrTitle" hasCustomPrompt="1"/>
          </p:nvPr>
        </p:nvSpPr>
        <p:spPr>
          <a:xfrm>
            <a:off x="582040" y="1143000"/>
            <a:ext cx="7791416" cy="2077081"/>
          </a:xfrm>
        </p:spPr>
        <p:txBody>
          <a:bodyPr anchor="t" anchorCtr="0">
            <a:normAutofit/>
          </a:bodyPr>
          <a:lstStyle>
            <a:lvl1pPr algn="l">
              <a:lnSpc>
                <a:spcPct val="100000"/>
              </a:lnSpc>
              <a:spcBef>
                <a:spcPts val="0"/>
              </a:spcBef>
              <a:defRPr sz="6000" b="0" baseline="0">
                <a:solidFill>
                  <a:schemeClr val="bg1"/>
                </a:solidFill>
                <a:latin typeface="Century Gothic" panose="020B0502020202020204" pitchFamily="34" charset="0"/>
              </a:defRPr>
            </a:lvl1pPr>
          </a:lstStyle>
          <a:p>
            <a:r>
              <a:rPr lang="en-US" dirty="0" smtClean="0"/>
              <a:t>Verisk PowerPoint </a:t>
            </a:r>
            <a:br>
              <a:rPr lang="en-US" dirty="0" smtClean="0"/>
            </a:br>
            <a:r>
              <a:rPr lang="en-US" dirty="0" smtClean="0"/>
              <a:t>Title Slide</a:t>
            </a:r>
            <a:endParaRPr lang="en-US" dirty="0"/>
          </a:p>
        </p:txBody>
      </p:sp>
      <p:sp>
        <p:nvSpPr>
          <p:cNvPr id="3" name="Subtitle 2"/>
          <p:cNvSpPr>
            <a:spLocks noGrp="1"/>
          </p:cNvSpPr>
          <p:nvPr>
            <p:ph type="subTitle" idx="1"/>
          </p:nvPr>
        </p:nvSpPr>
        <p:spPr>
          <a:xfrm>
            <a:off x="582041" y="3474720"/>
            <a:ext cx="6005194" cy="568880"/>
          </a:xfrm>
        </p:spPr>
        <p:txBody>
          <a:bodyPr/>
          <a:lstStyle>
            <a:lvl1pPr marL="0" indent="0" algn="l">
              <a:spcBef>
                <a:spcPts val="0"/>
              </a:spcBef>
              <a:buNone/>
              <a:defRPr>
                <a:solidFill>
                  <a:srgbClr val="FFA02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55" y="4566203"/>
            <a:ext cx="9143245" cy="1145953"/>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023163" y="5024852"/>
            <a:ext cx="3407671" cy="216408"/>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699018" y="4786993"/>
            <a:ext cx="1455561" cy="699352"/>
          </a:xfrm>
          <a:prstGeom prst="rect">
            <a:avLst/>
          </a:prstGeom>
        </p:spPr>
      </p:pic>
    </p:spTree>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ovate">
    <p:spTree>
      <p:nvGrpSpPr>
        <p:cNvPr id="1" name=""/>
        <p:cNvGrpSpPr/>
        <p:nvPr/>
      </p:nvGrpSpPr>
      <p:grpSpPr>
        <a:xfrm>
          <a:off x="0" y="0"/>
          <a:ext cx="0" cy="0"/>
          <a:chOff x="0" y="0"/>
          <a:chExt cx="0" cy="0"/>
        </a:xfrm>
      </p:grpSpPr>
      <p:sp>
        <p:nvSpPr>
          <p:cNvPr id="5" name="Title 1"/>
          <p:cNvSpPr>
            <a:spLocks noGrp="1"/>
          </p:cNvSpPr>
          <p:nvPr>
            <p:ph type="title"/>
          </p:nvPr>
        </p:nvSpPr>
        <p:spPr>
          <a:xfrm>
            <a:off x="614341" y="704088"/>
            <a:ext cx="8063365" cy="539496"/>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621726" y="1362456"/>
            <a:ext cx="8065074" cy="5129784"/>
          </a:xfrm>
        </p:spPr>
        <p:txBody>
          <a:bodyPr/>
          <a:lstStyle>
            <a:lvl2pPr>
              <a:defRPr/>
            </a:lvl2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7" name="Slide Number Placeholder 4"/>
          <p:cNvSpPr>
            <a:spLocks noGrp="1"/>
          </p:cNvSpPr>
          <p:nvPr>
            <p:ph type="sldNum" sz="quarter" idx="12"/>
          </p:nvPr>
        </p:nvSpPr>
        <p:spPr>
          <a:xfrm>
            <a:off x="7010400" y="6505575"/>
            <a:ext cx="2133600" cy="365125"/>
          </a:xfrm>
        </p:spPr>
        <p:txBody>
          <a:bodyPr/>
          <a:lstStyle/>
          <a:p>
            <a:fld id="{98C1AAA7-3584-431F-B171-B6E97BC46D50}" type="slidenum">
              <a:rPr lang="en-US" smtClean="0"/>
              <a:pPr/>
              <a:t>‹#›</a:t>
            </a:fld>
            <a:endParaRPr lang="en-US" dirty="0"/>
          </a:p>
        </p:txBody>
      </p:sp>
      <p:pic>
        <p:nvPicPr>
          <p:cNvPr id="8" name="Picture 7" descr="pillars-whit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91767" y="164592"/>
            <a:ext cx="2799635" cy="179835"/>
          </a:xfrm>
          <a:prstGeom prst="rect">
            <a:avLst/>
          </a:prstGeom>
        </p:spPr>
      </p:pic>
    </p:spTree>
    <p:extLst>
      <p:ext uri="{BB962C8B-B14F-4D97-AF65-F5344CB8AC3E}">
        <p14:creationId xmlns:p14="http://schemas.microsoft.com/office/powerpoint/2010/main" xmlns="" val="4065235155"/>
      </p:ext>
    </p:extLst>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ubtitle 2"/>
          <p:cNvSpPr>
            <a:spLocks noGrp="1"/>
          </p:cNvSpPr>
          <p:nvPr>
            <p:ph type="subTitle" idx="1" hasCustomPrompt="1"/>
          </p:nvPr>
        </p:nvSpPr>
        <p:spPr>
          <a:xfrm>
            <a:off x="457200" y="612648"/>
            <a:ext cx="8229600" cy="5102352"/>
          </a:xfrm>
        </p:spPr>
        <p:txBody>
          <a:bodyPr anchor="t" anchorCtr="0">
            <a:normAutofit/>
          </a:bodyPr>
          <a:lstStyle>
            <a:lvl1pPr marL="0" indent="0" algn="l">
              <a:spcBef>
                <a:spcPts val="0"/>
              </a:spcBef>
              <a:buNone/>
              <a:defRPr sz="3200" baseline="0">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slide is a special divider slide that contains a headline / question, as well as an image.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848618" y="5914753"/>
            <a:ext cx="1455562" cy="699352"/>
          </a:xfrm>
          <a:prstGeom prst="rect">
            <a:avLst/>
          </a:prstGeom>
        </p:spPr>
      </p:pic>
      <p:sp>
        <p:nvSpPr>
          <p:cNvPr id="9" name="Rectangle 8"/>
          <p:cNvSpPr/>
          <p:nvPr userDrawn="1"/>
        </p:nvSpPr>
        <p:spPr>
          <a:xfrm>
            <a:off x="0" y="6705600"/>
            <a:ext cx="5562600" cy="200055"/>
          </a:xfrm>
          <a:prstGeom prst="rect">
            <a:avLst/>
          </a:prstGeom>
        </p:spPr>
        <p:txBody>
          <a:bodyPr wrap="square">
            <a:spAutoFit/>
          </a:bodyPr>
          <a:lstStyle/>
          <a:p>
            <a:r>
              <a:rPr lang="en-US" sz="700" kern="1200" dirty="0" smtClean="0">
                <a:solidFill>
                  <a:schemeClr val="bg1"/>
                </a:solidFill>
                <a:effectLst/>
                <a:latin typeface="+mn-lt"/>
                <a:ea typeface="+mn-ea"/>
                <a:cs typeface="+mn-cs"/>
              </a:rPr>
              <a:t>© 2016 Insurance Services Office, Inc. All rights reserved.</a:t>
            </a:r>
            <a:endParaRPr lang="en-US" sz="700" kern="1200" dirty="0">
              <a:solidFill>
                <a:schemeClr val="bg1"/>
              </a:solidFill>
              <a:effectLst/>
              <a:latin typeface="+mn-lt"/>
              <a:ea typeface="+mn-ea"/>
              <a:cs typeface="+mn-cs"/>
            </a:endParaRPr>
          </a:p>
        </p:txBody>
      </p:sp>
    </p:spTree>
    <p:extLst>
      <p:ext uri="{BB962C8B-B14F-4D97-AF65-F5344CB8AC3E}">
        <p14:creationId xmlns:p14="http://schemas.microsoft.com/office/powerpoint/2010/main" xmlns="" val="2613130323"/>
      </p:ext>
    </p:extLst>
  </p:cSld>
  <p:clrMapOvr>
    <a:masterClrMapping/>
  </p:clrMapOvr>
  <p:transition spd="slow"/>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ubtitle 2"/>
          <p:cNvSpPr>
            <a:spLocks noGrp="1"/>
          </p:cNvSpPr>
          <p:nvPr>
            <p:ph type="subTitle" idx="1" hasCustomPrompt="1"/>
          </p:nvPr>
        </p:nvSpPr>
        <p:spPr>
          <a:xfrm>
            <a:off x="457200" y="612648"/>
            <a:ext cx="8229600" cy="5102352"/>
          </a:xfrm>
        </p:spPr>
        <p:txBody>
          <a:bodyPr anchor="ctr" anchorCtr="0">
            <a:normAutofit/>
          </a:bodyPr>
          <a:lstStyle>
            <a:lvl1pPr marL="0" indent="0" algn="ctr">
              <a:spcBef>
                <a:spcPts val="0"/>
              </a:spcBef>
              <a:buNone/>
              <a:defRPr sz="3600">
                <a:solidFill>
                  <a:srgbClr val="FFA02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Thank you, goodnight.</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848618" y="5914753"/>
            <a:ext cx="1455562" cy="699352"/>
          </a:xfrm>
          <a:prstGeom prst="rect">
            <a:avLst/>
          </a:prstGeom>
        </p:spPr>
      </p:pic>
      <p:sp>
        <p:nvSpPr>
          <p:cNvPr id="11" name="Rectangle 10"/>
          <p:cNvSpPr/>
          <p:nvPr userDrawn="1"/>
        </p:nvSpPr>
        <p:spPr>
          <a:xfrm>
            <a:off x="0" y="6705600"/>
            <a:ext cx="5562600" cy="200055"/>
          </a:xfrm>
          <a:prstGeom prst="rect">
            <a:avLst/>
          </a:prstGeom>
        </p:spPr>
        <p:txBody>
          <a:bodyPr wrap="square">
            <a:spAutoFit/>
          </a:bodyPr>
          <a:lstStyle/>
          <a:p>
            <a:r>
              <a:rPr lang="en-US" sz="700" kern="1200" dirty="0" smtClean="0">
                <a:solidFill>
                  <a:schemeClr val="bg1"/>
                </a:solidFill>
                <a:effectLst/>
                <a:latin typeface="+mn-lt"/>
                <a:ea typeface="+mn-ea"/>
                <a:cs typeface="+mn-cs"/>
              </a:rPr>
              <a:t>© 2016 Insurance Services Office, Inc.</a:t>
            </a:r>
            <a:r>
              <a:rPr lang="en-US" sz="700" kern="1200" baseline="0" dirty="0" smtClean="0">
                <a:solidFill>
                  <a:schemeClr val="bg1"/>
                </a:solidFill>
                <a:effectLst/>
                <a:latin typeface="+mn-lt"/>
                <a:ea typeface="+mn-ea"/>
                <a:cs typeface="+mn-cs"/>
              </a:rPr>
              <a:t> </a:t>
            </a:r>
            <a:r>
              <a:rPr lang="en-US" sz="700" kern="1200" dirty="0" smtClean="0">
                <a:solidFill>
                  <a:schemeClr val="bg1"/>
                </a:solidFill>
                <a:effectLst/>
                <a:latin typeface="+mn-lt"/>
                <a:ea typeface="+mn-ea"/>
                <a:cs typeface="+mn-cs"/>
              </a:rPr>
              <a:t>All rights reserved.</a:t>
            </a:r>
            <a:endParaRPr lang="en-US" sz="700" kern="1200" dirty="0">
              <a:solidFill>
                <a:schemeClr val="bg1"/>
              </a:solidFill>
              <a:effectLst/>
              <a:latin typeface="+mn-lt"/>
              <a:ea typeface="+mn-ea"/>
              <a:cs typeface="+mn-cs"/>
            </a:endParaRPr>
          </a:p>
        </p:txBody>
      </p:sp>
    </p:spTree>
    <p:extLst>
      <p:ext uri="{BB962C8B-B14F-4D97-AF65-F5344CB8AC3E}">
        <p14:creationId xmlns:p14="http://schemas.microsoft.com/office/powerpoint/2010/main" xmlns="" val="755909158"/>
      </p:ext>
    </p:extLst>
  </p:cSld>
  <p:clrMapOvr>
    <a:masterClrMapping/>
  </p:clrMapOvr>
  <p:transition spd="slow"/>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2">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a:spLocks noGrp="1"/>
          </p:cNvSpPr>
          <p:nvPr>
            <p:ph type="title"/>
          </p:nvPr>
        </p:nvSpPr>
        <p:spPr>
          <a:xfrm>
            <a:off x="457200" y="609600"/>
            <a:ext cx="8229600" cy="5105400"/>
          </a:xfrm>
        </p:spPr>
        <p:txBody>
          <a:bodyPr anchor="ctr" anchorCtr="0">
            <a:normAutofit/>
          </a:bodyPr>
          <a:lstStyle>
            <a:lvl1pPr algn="ctr">
              <a:defRPr sz="4400">
                <a:solidFill>
                  <a:schemeClr val="bg1"/>
                </a:solidFill>
              </a:defRPr>
            </a:lvl1pPr>
          </a:lstStyle>
          <a:p>
            <a:r>
              <a:rPr lang="en-US" dirty="0" smtClean="0"/>
              <a:t>Click to edit Master 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848618" y="5914753"/>
            <a:ext cx="1455562" cy="699352"/>
          </a:xfrm>
          <a:prstGeom prst="rect">
            <a:avLst/>
          </a:prstGeom>
        </p:spPr>
      </p:pic>
      <p:sp>
        <p:nvSpPr>
          <p:cNvPr id="11" name="Rectangle 10"/>
          <p:cNvSpPr/>
          <p:nvPr userDrawn="1"/>
        </p:nvSpPr>
        <p:spPr>
          <a:xfrm>
            <a:off x="0" y="6705600"/>
            <a:ext cx="5562600" cy="200055"/>
          </a:xfrm>
          <a:prstGeom prst="rect">
            <a:avLst/>
          </a:prstGeom>
        </p:spPr>
        <p:txBody>
          <a:bodyPr wrap="square">
            <a:spAutoFit/>
          </a:bodyPr>
          <a:lstStyle/>
          <a:p>
            <a:r>
              <a:rPr lang="en-US" sz="700" kern="1200" dirty="0" smtClean="0">
                <a:solidFill>
                  <a:schemeClr val="bg1"/>
                </a:solidFill>
                <a:effectLst/>
                <a:latin typeface="+mn-lt"/>
                <a:ea typeface="+mn-ea"/>
                <a:cs typeface="+mn-cs"/>
              </a:rPr>
              <a:t>© 2016 Insurance Services Office, Inc. All rights reserved.</a:t>
            </a:r>
            <a:endParaRPr lang="en-US" sz="700" kern="1200" dirty="0">
              <a:solidFill>
                <a:schemeClr val="bg1"/>
              </a:solidFill>
              <a:effectLst/>
              <a:latin typeface="+mn-lt"/>
              <a:ea typeface="+mn-ea"/>
              <a:cs typeface="+mn-cs"/>
            </a:endParaRPr>
          </a:p>
        </p:txBody>
      </p:sp>
    </p:spTree>
    <p:extLst>
      <p:ext uri="{BB962C8B-B14F-4D97-AF65-F5344CB8AC3E}">
        <p14:creationId xmlns:p14="http://schemas.microsoft.com/office/powerpoint/2010/main" xmlns="" val="2946762736"/>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vl2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6" name="Slide Number Placeholder 5"/>
          <p:cNvSpPr>
            <a:spLocks noGrp="1"/>
          </p:cNvSpPr>
          <p:nvPr>
            <p:ph type="sldNum" sz="quarter" idx="12"/>
          </p:nvPr>
        </p:nvSpPr>
        <p:spPr/>
        <p:txBody>
          <a:bodyPr/>
          <a:lstStyle/>
          <a:p>
            <a:fld id="{98C1AAA7-3584-431F-B171-B6E97BC46D50}" type="slidenum">
              <a:rPr lang="en-US" smtClean="0"/>
              <a:pPr/>
              <a:t>‹#›</a:t>
            </a:fld>
            <a:endParaRPr lang="en-US" dirty="0"/>
          </a:p>
        </p:txBody>
      </p:sp>
      <p:pic>
        <p:nvPicPr>
          <p:cNvPr id="7" name="Picture 6" descr="pillars-whit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91767" y="164592"/>
            <a:ext cx="2799635" cy="179835"/>
          </a:xfrm>
          <a:prstGeom prst="rect">
            <a:avLst/>
          </a:prstGeom>
        </p:spPr>
      </p:pic>
    </p:spTree>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Line Headlines wit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4341" y="704088"/>
            <a:ext cx="8063365" cy="1045154"/>
          </a:xfrm>
        </p:spPr>
        <p:txBody>
          <a:bodyPr/>
          <a:lstStyle>
            <a:lvl1pPr>
              <a:defRPr>
                <a:solidFill>
                  <a:schemeClr val="tx2">
                    <a:lumMod val="75000"/>
                  </a:schemeClr>
                </a:solidFill>
              </a:defRPr>
            </a:lvl1pPr>
          </a:lstStyle>
          <a:p>
            <a:r>
              <a:rPr lang="en-US" dirty="0" smtClean="0"/>
              <a:t>This slide can be used for headlines that go two lines</a:t>
            </a:r>
            <a:endParaRPr lang="en-US" dirty="0"/>
          </a:p>
        </p:txBody>
      </p:sp>
      <p:sp>
        <p:nvSpPr>
          <p:cNvPr id="3" name="Content Placeholder 2"/>
          <p:cNvSpPr>
            <a:spLocks noGrp="1"/>
          </p:cNvSpPr>
          <p:nvPr>
            <p:ph idx="1"/>
          </p:nvPr>
        </p:nvSpPr>
        <p:spPr>
          <a:xfrm>
            <a:off x="621726" y="1885950"/>
            <a:ext cx="8065074" cy="4596654"/>
          </a:xfrm>
        </p:spPr>
        <p:txBody>
          <a:bodyPr/>
          <a:lstStyle>
            <a:lvl2pPr>
              <a:defRPr/>
            </a:lvl2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6" name="Slide Number Placeholder 5"/>
          <p:cNvSpPr>
            <a:spLocks noGrp="1"/>
          </p:cNvSpPr>
          <p:nvPr>
            <p:ph type="sldNum" sz="quarter" idx="12"/>
          </p:nvPr>
        </p:nvSpPr>
        <p:spPr>
          <a:xfrm>
            <a:off x="7010400" y="6505575"/>
            <a:ext cx="2133600" cy="365125"/>
          </a:xfrm>
        </p:spPr>
        <p:txBody>
          <a:bodyPr/>
          <a:lstStyle/>
          <a:p>
            <a:fld id="{98C1AAA7-3584-431F-B171-B6E97BC46D50}" type="slidenum">
              <a:rPr lang="en-US" smtClean="0"/>
              <a:pPr/>
              <a:t>‹#›</a:t>
            </a:fld>
            <a:endParaRPr lang="en-US" dirty="0"/>
          </a:p>
        </p:txBody>
      </p:sp>
      <p:pic>
        <p:nvPicPr>
          <p:cNvPr id="8" name="Picture 7" descr="pillars-whit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91767" y="164592"/>
            <a:ext cx="2799635" cy="179835"/>
          </a:xfrm>
          <a:prstGeom prst="rect">
            <a:avLst/>
          </a:prstGeom>
        </p:spPr>
      </p:pic>
    </p:spTree>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8C1AAA7-3584-431F-B171-B6E97BC46D50}" type="slidenum">
              <a:rPr lang="en-US" smtClean="0"/>
              <a:pPr/>
              <a:t>‹#›</a:t>
            </a:fld>
            <a:endParaRPr lang="en-US" dirty="0"/>
          </a:p>
        </p:txBody>
      </p:sp>
      <p:sp>
        <p:nvSpPr>
          <p:cNvPr id="8" name="Content Placeholder 7"/>
          <p:cNvSpPr>
            <a:spLocks noGrp="1"/>
          </p:cNvSpPr>
          <p:nvPr>
            <p:ph sz="quarter" idx="13"/>
          </p:nvPr>
        </p:nvSpPr>
        <p:spPr>
          <a:xfrm>
            <a:off x="621792" y="1362456"/>
            <a:ext cx="3886200" cy="4800600"/>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7"/>
          <p:cNvSpPr>
            <a:spLocks noGrp="1"/>
          </p:cNvSpPr>
          <p:nvPr>
            <p:ph sz="quarter" idx="14"/>
          </p:nvPr>
        </p:nvSpPr>
        <p:spPr>
          <a:xfrm>
            <a:off x="4787900" y="1362456"/>
            <a:ext cx="3886200" cy="4800600"/>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pillars-whit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91767" y="164592"/>
            <a:ext cx="2799635" cy="179835"/>
          </a:xfrm>
          <a:prstGeom prst="rect">
            <a:avLst/>
          </a:prstGeom>
        </p:spPr>
      </p:pic>
    </p:spTree>
    <p:extLst>
      <p:ext uri="{BB962C8B-B14F-4D97-AF65-F5344CB8AC3E}">
        <p14:creationId xmlns:p14="http://schemas.microsoft.com/office/powerpoint/2010/main" xmlns="" val="2696294301"/>
      </p:ext>
    </p:extLst>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8C1AAA7-3584-431F-B171-B6E97BC46D50}" type="slidenum">
              <a:rPr lang="en-US" smtClean="0"/>
              <a:pPr/>
              <a:t>‹#›</a:t>
            </a:fld>
            <a:endParaRPr lang="en-US" dirty="0"/>
          </a:p>
        </p:txBody>
      </p:sp>
      <p:sp>
        <p:nvSpPr>
          <p:cNvPr id="8" name="Content Placeholder 7"/>
          <p:cNvSpPr>
            <a:spLocks noGrp="1"/>
          </p:cNvSpPr>
          <p:nvPr>
            <p:ph sz="quarter" idx="13" hasCustomPrompt="1"/>
          </p:nvPr>
        </p:nvSpPr>
        <p:spPr>
          <a:xfrm>
            <a:off x="621792" y="1362456"/>
            <a:ext cx="2590800" cy="4803321"/>
          </a:xfrm>
        </p:spPr>
        <p:txBody>
          <a:bodyPr>
            <a:normAutofit/>
          </a:bodyPr>
          <a:lstStyle>
            <a:lvl1pPr>
              <a:defRPr sz="2000"/>
            </a:lvl1pPr>
            <a:lvl2pPr>
              <a:defRPr sz="2000"/>
            </a:lvl2pPr>
            <a:lvl3pPr>
              <a:defRPr sz="2000"/>
            </a:lvl3pPr>
            <a:lvl4pPr>
              <a:defRPr sz="2000"/>
            </a:lvl4pPr>
            <a:lvl5pPr marL="1828800" indent="0">
              <a:buNone/>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Content Placeholder 7"/>
          <p:cNvSpPr>
            <a:spLocks noGrp="1"/>
          </p:cNvSpPr>
          <p:nvPr>
            <p:ph sz="quarter" idx="14" hasCustomPrompt="1"/>
          </p:nvPr>
        </p:nvSpPr>
        <p:spPr>
          <a:xfrm>
            <a:off x="3342740" y="1362456"/>
            <a:ext cx="2590800" cy="4800600"/>
          </a:xfrm>
        </p:spPr>
        <p:txBody>
          <a:bodyPr>
            <a:normAutofit/>
          </a:bodyPr>
          <a:lstStyle>
            <a:lvl1pPr>
              <a:defRPr sz="2000"/>
            </a:lvl1pPr>
            <a:lvl2pPr>
              <a:defRPr sz="2000"/>
            </a:lvl2pPr>
            <a:lvl3pPr>
              <a:defRPr sz="2000"/>
            </a:lvl3pPr>
            <a:lvl4pPr>
              <a:defRPr sz="2000"/>
            </a:lvl4pPr>
            <a:lvl5pPr marL="1828800" indent="0">
              <a:buNone/>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2" name="Content Placeholder 7"/>
          <p:cNvSpPr>
            <a:spLocks noGrp="1"/>
          </p:cNvSpPr>
          <p:nvPr>
            <p:ph sz="quarter" idx="15" hasCustomPrompt="1"/>
          </p:nvPr>
        </p:nvSpPr>
        <p:spPr>
          <a:xfrm>
            <a:off x="6096000" y="1362456"/>
            <a:ext cx="2590800" cy="4800600"/>
          </a:xfrm>
        </p:spPr>
        <p:txBody>
          <a:bodyPr>
            <a:normAutofit/>
          </a:bodyPr>
          <a:lstStyle>
            <a:lvl1pPr>
              <a:defRPr sz="2000"/>
            </a:lvl1pPr>
            <a:lvl2pPr>
              <a:defRPr sz="2000"/>
            </a:lvl2pPr>
            <a:lvl3pPr>
              <a:defRPr sz="2000"/>
            </a:lvl3pPr>
            <a:lvl4pPr>
              <a:defRPr sz="2000"/>
            </a:lvl4pPr>
            <a:lvl5pPr marL="1828800" indent="0">
              <a:buNone/>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endParaRPr lang="en-US" dirty="0"/>
          </a:p>
        </p:txBody>
      </p:sp>
      <p:pic>
        <p:nvPicPr>
          <p:cNvPr id="7" name="Picture 6" descr="pillars-whit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91767" y="164592"/>
            <a:ext cx="2799635" cy="179835"/>
          </a:xfrm>
          <a:prstGeom prst="rect">
            <a:avLst/>
          </a:prstGeom>
        </p:spPr>
      </p:pic>
    </p:spTree>
    <p:extLst>
      <p:ext uri="{BB962C8B-B14F-4D97-AF65-F5344CB8AC3E}">
        <p14:creationId xmlns:p14="http://schemas.microsoft.com/office/powerpoint/2010/main" xmlns="" val="1081145243"/>
      </p:ext>
    </p:extLst>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8C1AAA7-3584-431F-B171-B6E97BC46D50}" type="slidenum">
              <a:rPr lang="en-US" smtClean="0"/>
              <a:pPr/>
              <a:t>‹#›</a:t>
            </a:fld>
            <a:endParaRPr lang="en-US" dirty="0"/>
          </a:p>
        </p:txBody>
      </p:sp>
      <p:sp>
        <p:nvSpPr>
          <p:cNvPr id="8" name="Content Placeholder 7"/>
          <p:cNvSpPr>
            <a:spLocks noGrp="1"/>
          </p:cNvSpPr>
          <p:nvPr>
            <p:ph sz="quarter" idx="13"/>
          </p:nvPr>
        </p:nvSpPr>
        <p:spPr>
          <a:xfrm>
            <a:off x="621792" y="1362456"/>
            <a:ext cx="3886200" cy="2352294"/>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7"/>
          <p:cNvSpPr>
            <a:spLocks noGrp="1"/>
          </p:cNvSpPr>
          <p:nvPr>
            <p:ph sz="quarter" idx="14"/>
          </p:nvPr>
        </p:nvSpPr>
        <p:spPr>
          <a:xfrm>
            <a:off x="4787900" y="1362456"/>
            <a:ext cx="3886200" cy="2350008"/>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7"/>
          <p:cNvSpPr>
            <a:spLocks noGrp="1"/>
          </p:cNvSpPr>
          <p:nvPr>
            <p:ph sz="quarter" idx="15"/>
          </p:nvPr>
        </p:nvSpPr>
        <p:spPr>
          <a:xfrm>
            <a:off x="621792" y="3927929"/>
            <a:ext cx="3886200" cy="2350008"/>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7"/>
          <p:cNvSpPr>
            <a:spLocks noGrp="1"/>
          </p:cNvSpPr>
          <p:nvPr>
            <p:ph sz="quarter" idx="16"/>
          </p:nvPr>
        </p:nvSpPr>
        <p:spPr>
          <a:xfrm>
            <a:off x="4791456" y="3931920"/>
            <a:ext cx="3886200" cy="2350008"/>
          </a:xfr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pillars-whit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91767" y="164592"/>
            <a:ext cx="2799635" cy="179835"/>
          </a:xfrm>
          <a:prstGeom prst="rect">
            <a:avLst/>
          </a:prstGeom>
        </p:spPr>
      </p:pic>
    </p:spTree>
    <p:extLst>
      <p:ext uri="{BB962C8B-B14F-4D97-AF65-F5344CB8AC3E}">
        <p14:creationId xmlns:p14="http://schemas.microsoft.com/office/powerpoint/2010/main" xmlns="" val="1354261192"/>
      </p:ext>
    </p:extLst>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8C1AAA7-3584-431F-B171-B6E97BC46D50}" type="slidenum">
              <a:rPr lang="en-US" smtClean="0"/>
              <a:pPr/>
              <a:t>‹#›</a:t>
            </a:fld>
            <a:endParaRPr lang="en-US" dirty="0"/>
          </a:p>
        </p:txBody>
      </p:sp>
      <p:pic>
        <p:nvPicPr>
          <p:cNvPr id="3" name="Picture 2" descr="pillars-whit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91767" y="164592"/>
            <a:ext cx="2799635" cy="179835"/>
          </a:xfrm>
          <a:prstGeom prst="rect">
            <a:avLst/>
          </a:prstGeom>
        </p:spPr>
      </p:pic>
    </p:spTree>
    <p:extLst>
      <p:ext uri="{BB962C8B-B14F-4D97-AF65-F5344CB8AC3E}">
        <p14:creationId xmlns:p14="http://schemas.microsoft.com/office/powerpoint/2010/main" xmlns="" val="4065235155"/>
      </p:ext>
    </p:extLst>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rve">
    <p:spTree>
      <p:nvGrpSpPr>
        <p:cNvPr id="1" name=""/>
        <p:cNvGrpSpPr/>
        <p:nvPr/>
      </p:nvGrpSpPr>
      <p:grpSpPr>
        <a:xfrm>
          <a:off x="0" y="0"/>
          <a:ext cx="0" cy="0"/>
          <a:chOff x="0" y="0"/>
          <a:chExt cx="0" cy="0"/>
        </a:xfrm>
      </p:grpSpPr>
      <p:sp>
        <p:nvSpPr>
          <p:cNvPr id="4" name="Title 1"/>
          <p:cNvSpPr>
            <a:spLocks noGrp="1"/>
          </p:cNvSpPr>
          <p:nvPr>
            <p:ph type="title"/>
          </p:nvPr>
        </p:nvSpPr>
        <p:spPr>
          <a:xfrm>
            <a:off x="614341" y="704088"/>
            <a:ext cx="8063365" cy="539496"/>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621726" y="1362456"/>
            <a:ext cx="8065074" cy="5129784"/>
          </a:xfrm>
        </p:spPr>
        <p:txBody>
          <a:bodyPr/>
          <a:lstStyle>
            <a:lvl2pPr>
              <a:defRPr/>
            </a:lvl2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6" name="Slide Number Placeholder 4"/>
          <p:cNvSpPr>
            <a:spLocks noGrp="1"/>
          </p:cNvSpPr>
          <p:nvPr>
            <p:ph type="sldNum" sz="quarter" idx="12"/>
          </p:nvPr>
        </p:nvSpPr>
        <p:spPr>
          <a:xfrm>
            <a:off x="7010400" y="6505575"/>
            <a:ext cx="2133600" cy="365125"/>
          </a:xfrm>
        </p:spPr>
        <p:txBody>
          <a:bodyPr/>
          <a:lstStyle/>
          <a:p>
            <a:fld id="{98C1AAA7-3584-431F-B171-B6E97BC46D50}" type="slidenum">
              <a:rPr lang="en-US" smtClean="0"/>
              <a:pPr/>
              <a:t>‹#›</a:t>
            </a:fld>
            <a:endParaRPr lang="en-US" dirty="0"/>
          </a:p>
        </p:txBody>
      </p:sp>
      <p:pic>
        <p:nvPicPr>
          <p:cNvPr id="7" name="Picture 6" descr="pillars-whit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91767" y="164592"/>
            <a:ext cx="2799635" cy="179835"/>
          </a:xfrm>
          <a:prstGeom prst="rect">
            <a:avLst/>
          </a:prstGeom>
        </p:spPr>
      </p:pic>
    </p:spTree>
    <p:extLst>
      <p:ext uri="{BB962C8B-B14F-4D97-AF65-F5344CB8AC3E}">
        <p14:creationId xmlns:p14="http://schemas.microsoft.com/office/powerpoint/2010/main" xmlns="" val="4065235155"/>
      </p:ext>
    </p:extLst>
  </p:cSld>
  <p:clrMapOvr>
    <a:masterClrMapping/>
  </p:clrMapOvr>
  <p:transition spd="slow"/>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d Valu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8C1AAA7-3584-431F-B171-B6E97BC46D50}" type="slidenum">
              <a:rPr lang="en-US" smtClean="0"/>
              <a:pPr/>
              <a:t>‹#›</a:t>
            </a:fld>
            <a:endParaRPr lang="en-US" dirty="0"/>
          </a:p>
        </p:txBody>
      </p:sp>
      <p:sp>
        <p:nvSpPr>
          <p:cNvPr id="4" name="Title 1"/>
          <p:cNvSpPr>
            <a:spLocks noGrp="1"/>
          </p:cNvSpPr>
          <p:nvPr>
            <p:ph type="title"/>
          </p:nvPr>
        </p:nvSpPr>
        <p:spPr>
          <a:xfrm>
            <a:off x="614341" y="704088"/>
            <a:ext cx="8063365" cy="539496"/>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621726" y="1362456"/>
            <a:ext cx="8065074" cy="5129784"/>
          </a:xfrm>
        </p:spPr>
        <p:txBody>
          <a:bodyPr/>
          <a:lstStyle>
            <a:lvl2pPr>
              <a:defRPr/>
            </a:lvl2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pic>
        <p:nvPicPr>
          <p:cNvPr id="7" name="Picture 6" descr="pillars-whit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91767" y="164592"/>
            <a:ext cx="2799635" cy="179835"/>
          </a:xfrm>
          <a:prstGeom prst="rect">
            <a:avLst/>
          </a:prstGeom>
        </p:spPr>
      </p:pic>
    </p:spTree>
    <p:extLst>
      <p:ext uri="{BB962C8B-B14F-4D97-AF65-F5344CB8AC3E}">
        <p14:creationId xmlns:p14="http://schemas.microsoft.com/office/powerpoint/2010/main" xmlns="" val="4065235155"/>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341" y="705948"/>
            <a:ext cx="8063365" cy="538652"/>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1726" y="1358900"/>
            <a:ext cx="8065074" cy="51308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10400" y="6505575"/>
            <a:ext cx="2133600" cy="365125"/>
          </a:xfrm>
          <a:prstGeom prst="rect">
            <a:avLst/>
          </a:prstGeom>
        </p:spPr>
        <p:txBody>
          <a:bodyPr vert="horz" lIns="91440" tIns="0" rIns="91440" bIns="0" rtlCol="0" anchor="ctr"/>
          <a:lstStyle>
            <a:lvl1pPr algn="r">
              <a:defRPr sz="1000">
                <a:solidFill>
                  <a:srgbClr val="404040"/>
                </a:solidFill>
                <a:latin typeface="Century Gothic" panose="020B0502020202020204" pitchFamily="34" charset="0"/>
              </a:defRPr>
            </a:lvl1pPr>
          </a:lstStyle>
          <a:p>
            <a:fld id="{98C1AAA7-3584-431F-B171-B6E97BC46D50}" type="slidenum">
              <a:rPr lang="en-US" smtClean="0"/>
              <a:pPr/>
              <a:t>‹#›</a:t>
            </a:fld>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0" y="0"/>
            <a:ext cx="9144000" cy="882396"/>
          </a:xfrm>
          <a:prstGeom prst="rect">
            <a:avLst/>
          </a:prstGeom>
        </p:spPr>
      </p:pic>
      <p:sp>
        <p:nvSpPr>
          <p:cNvPr id="11" name="Rectangle 10"/>
          <p:cNvSpPr/>
          <p:nvPr userDrawn="1"/>
        </p:nvSpPr>
        <p:spPr>
          <a:xfrm>
            <a:off x="0" y="6705600"/>
            <a:ext cx="5562600" cy="200055"/>
          </a:xfrm>
          <a:prstGeom prst="rect">
            <a:avLst/>
          </a:prstGeom>
        </p:spPr>
        <p:txBody>
          <a:bodyPr wrap="square">
            <a:spAutoFit/>
          </a:bodyPr>
          <a:lstStyle/>
          <a:p>
            <a:r>
              <a:rPr lang="en-US" sz="700" kern="1200" dirty="0" smtClean="0">
                <a:solidFill>
                  <a:schemeClr val="bg1">
                    <a:lumMod val="50000"/>
                  </a:schemeClr>
                </a:solidFill>
                <a:effectLst/>
                <a:latin typeface="+mn-lt"/>
                <a:ea typeface="+mn-ea"/>
                <a:cs typeface="+mn-cs"/>
              </a:rPr>
              <a:t>© 2016 Insurance Services Office, Inc.. All rights reserved.</a:t>
            </a:r>
            <a:endParaRPr lang="en-US" sz="700" kern="1200" dirty="0">
              <a:solidFill>
                <a:schemeClr val="bg1">
                  <a:lumMod val="50000"/>
                </a:schemeClr>
              </a:solidFill>
              <a:effectLst/>
              <a:latin typeface="+mn-lt"/>
              <a:ea typeface="+mn-ea"/>
              <a:cs typeface="+mn-cs"/>
            </a:endParaRPr>
          </a:p>
        </p:txBody>
      </p:sp>
      <p:pic>
        <p:nvPicPr>
          <p:cNvPr id="12" name="Picture 11"/>
          <p:cNvPicPr>
            <a:picLocks noChangeAspect="1"/>
          </p:cNvPicPr>
          <p:nvPr userDrawn="1"/>
        </p:nvPicPr>
        <p:blipFill rotWithShape="1">
          <a:blip r:embed="rId16" cstate="print">
            <a:extLst>
              <a:ext uri="{28A0092B-C50C-407E-A947-70E740481C1C}">
                <a14:useLocalDpi xmlns:a14="http://schemas.microsoft.com/office/drawing/2010/main" xmlns="" val="0"/>
              </a:ext>
            </a:extLst>
          </a:blip>
          <a:srcRect l="-1" r="62649"/>
          <a:stretch/>
        </p:blipFill>
        <p:spPr>
          <a:xfrm>
            <a:off x="178625" y="80240"/>
            <a:ext cx="292608" cy="313360"/>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ransition spd="slow"/>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3600" b="0" kern="1200">
          <a:solidFill>
            <a:schemeClr val="tx2">
              <a:lumMod val="75000"/>
            </a:schemeClr>
          </a:solidFill>
          <a:effectLst/>
          <a:latin typeface="Century Gothic" panose="020B0502020202020204" pitchFamily="34" charset="0"/>
          <a:ea typeface="+mj-ea"/>
          <a:cs typeface="+mj-cs"/>
        </a:defRPr>
      </a:lvl1pPr>
    </p:titleStyle>
    <p:bodyStyle>
      <a:lvl1pPr marL="182563" indent="-182563" algn="l" defTabSz="914400" rtl="0" eaLnBrk="1" latinLnBrk="0" hangingPunct="1">
        <a:spcBef>
          <a:spcPts val="200"/>
        </a:spcBef>
        <a:buFont typeface="Arial" pitchFamily="34" charset="0"/>
        <a:buChar char="•"/>
        <a:defRPr sz="2800" kern="1200">
          <a:solidFill>
            <a:schemeClr val="tx1">
              <a:lumMod val="65000"/>
              <a:lumOff val="35000"/>
            </a:schemeClr>
          </a:solidFill>
          <a:latin typeface="Century Gothic" panose="020B0502020202020204" pitchFamily="34" charset="0"/>
          <a:ea typeface="+mn-ea"/>
          <a:cs typeface="+mn-cs"/>
        </a:defRPr>
      </a:lvl1pPr>
      <a:lvl2pPr marL="517525" indent="-242888" algn="l" defTabSz="914400" rtl="0" eaLnBrk="1" latinLnBrk="0" hangingPunct="1">
        <a:spcBef>
          <a:spcPts val="200"/>
        </a:spcBef>
        <a:buFont typeface="Calibri" pitchFamily="34" charset="0"/>
        <a:buChar char="–"/>
        <a:defRPr sz="2400" kern="1200">
          <a:solidFill>
            <a:schemeClr val="tx1">
              <a:lumMod val="65000"/>
              <a:lumOff val="35000"/>
            </a:schemeClr>
          </a:solidFill>
          <a:latin typeface="Century Gothic" panose="020B0502020202020204" pitchFamily="34" charset="0"/>
          <a:ea typeface="+mn-ea"/>
          <a:cs typeface="+mn-cs"/>
        </a:defRPr>
      </a:lvl2pPr>
      <a:lvl3pPr marL="914400" indent="-182880" algn="l" defTabSz="914400" rtl="0" eaLnBrk="1" latinLnBrk="0" hangingPunct="1">
        <a:spcBef>
          <a:spcPts val="200"/>
        </a:spcBef>
        <a:buFont typeface="Arial"/>
        <a:buChar char="•"/>
        <a:defRPr sz="2400" kern="1200">
          <a:solidFill>
            <a:schemeClr val="tx1">
              <a:lumMod val="65000"/>
              <a:lumOff val="35000"/>
            </a:schemeClr>
          </a:solidFill>
          <a:latin typeface="Century Gothic" panose="020B0502020202020204" pitchFamily="34" charset="0"/>
          <a:ea typeface="+mn-ea"/>
          <a:cs typeface="+mn-cs"/>
        </a:defRPr>
      </a:lvl3pPr>
      <a:lvl4pPr marL="1371600" indent="-182880" algn="l" defTabSz="914400" rtl="0" eaLnBrk="1" latinLnBrk="0" hangingPunct="1">
        <a:spcBef>
          <a:spcPts val="200"/>
        </a:spcBef>
        <a:buFont typeface="Arial" pitchFamily="34" charset="0"/>
        <a:buChar char="–"/>
        <a:defRPr sz="2400" kern="1200">
          <a:solidFill>
            <a:schemeClr val="tx1">
              <a:lumMod val="65000"/>
              <a:lumOff val="35000"/>
            </a:schemeClr>
          </a:solidFill>
          <a:latin typeface="Century Gothic" panose="020B0502020202020204" pitchFamily="34" charset="0"/>
          <a:ea typeface="+mn-ea"/>
          <a:cs typeface="+mn-cs"/>
        </a:defRPr>
      </a:lvl4pPr>
      <a:lvl5pPr marL="1828800" indent="-182880" algn="l" defTabSz="914400" rtl="0" eaLnBrk="1" latinLnBrk="0" hangingPunct="1">
        <a:spcBef>
          <a:spcPts val="200"/>
        </a:spcBef>
        <a:buFont typeface="Arial"/>
        <a:buChar char="•"/>
        <a:defRPr sz="2400" kern="1200">
          <a:solidFill>
            <a:schemeClr val="tx1">
              <a:lumMod val="65000"/>
              <a:lumOff val="35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82040" y="624376"/>
            <a:ext cx="7791416" cy="2077081"/>
          </a:xfrm>
        </p:spPr>
        <p:txBody>
          <a:bodyPr>
            <a:normAutofit fontScale="90000"/>
          </a:bodyPr>
          <a:lstStyle/>
          <a:p>
            <a:r>
              <a:rPr lang="en-US" b="0" dirty="0"/>
              <a:t/>
            </a:r>
            <a:br>
              <a:rPr lang="en-US" b="0" dirty="0"/>
            </a:br>
            <a:r>
              <a:rPr lang="en-US" b="0" dirty="0" smtClean="0"/>
              <a:t>ISO Emerging Issues: Internet of Things</a:t>
            </a:r>
            <a:endParaRPr lang="en-US" b="0" dirty="0"/>
          </a:p>
        </p:txBody>
      </p:sp>
      <p:sp>
        <p:nvSpPr>
          <p:cNvPr id="3" name="Subtitle 2"/>
          <p:cNvSpPr>
            <a:spLocks noGrp="1"/>
          </p:cNvSpPr>
          <p:nvPr>
            <p:ph type="subTitle" idx="1"/>
          </p:nvPr>
        </p:nvSpPr>
        <p:spPr/>
        <p:txBody>
          <a:bodyPr>
            <a:normAutofit fontScale="77500" lnSpcReduction="20000"/>
          </a:bodyPr>
          <a:lstStyle/>
          <a:p>
            <a:r>
              <a:rPr lang="en-US" dirty="0" smtClean="0"/>
              <a:t>CPCU Central NJ</a:t>
            </a:r>
          </a:p>
          <a:p>
            <a:r>
              <a:rPr lang="en-US" dirty="0" smtClean="0"/>
              <a:t> 2016</a:t>
            </a:r>
            <a:endParaRPr lang="en-US"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Responses</a:t>
            </a:r>
            <a:endParaRPr lang="en-US" dirty="0"/>
          </a:p>
        </p:txBody>
      </p:sp>
      <p:sp>
        <p:nvSpPr>
          <p:cNvPr id="3" name="Content Placeholder 2"/>
          <p:cNvSpPr>
            <a:spLocks noGrp="1"/>
          </p:cNvSpPr>
          <p:nvPr>
            <p:ph idx="1"/>
          </p:nvPr>
        </p:nvSpPr>
        <p:spPr>
          <a:xfrm>
            <a:off x="621726" y="1358900"/>
            <a:ext cx="8065074" cy="1479834"/>
          </a:xfrm>
        </p:spPr>
        <p:txBody>
          <a:bodyPr/>
          <a:lstStyle/>
          <a:p>
            <a:pPr lvl="0"/>
            <a:r>
              <a:rPr lang="en-US" dirty="0" smtClean="0"/>
              <a:t>Surveys</a:t>
            </a:r>
          </a:p>
          <a:p>
            <a:pPr lvl="0"/>
            <a:r>
              <a:rPr lang="en-US" dirty="0" smtClean="0"/>
              <a:t>Investments</a:t>
            </a:r>
          </a:p>
          <a:p>
            <a:pPr lvl="0"/>
            <a:r>
              <a:rPr lang="en-US" dirty="0" smtClean="0"/>
              <a:t>Consumer Discounts</a:t>
            </a:r>
          </a:p>
          <a:p>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10</a:t>
            </a:fld>
            <a:endParaRPr lang="en-US" dirty="0"/>
          </a:p>
        </p:txBody>
      </p:sp>
      <p:pic>
        <p:nvPicPr>
          <p:cNvPr id="6146" name="Picture 2"/>
          <p:cNvPicPr>
            <a:picLocks noChangeAspect="1" noChangeArrowheads="1"/>
          </p:cNvPicPr>
          <p:nvPr/>
        </p:nvPicPr>
        <p:blipFill>
          <a:blip r:embed="rId3" cstate="print"/>
          <a:stretch>
            <a:fillRect/>
          </a:stretch>
        </p:blipFill>
        <p:spPr bwMode="auto">
          <a:xfrm>
            <a:off x="2661312" y="3279669"/>
            <a:ext cx="5553187" cy="312366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a:t>
            </a:r>
            <a:r>
              <a:rPr lang="en-US" dirty="0" err="1" smtClean="0"/>
              <a:t>IoT</a:t>
            </a:r>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11</a:t>
            </a:fld>
            <a:endParaRPr lang="en-US" dirty="0"/>
          </a:p>
        </p:txBody>
      </p:sp>
      <p:sp>
        <p:nvSpPr>
          <p:cNvPr id="3" name="Content Placeholder 2"/>
          <p:cNvSpPr>
            <a:spLocks noGrp="1"/>
          </p:cNvSpPr>
          <p:nvPr>
            <p:ph sz="quarter" idx="13"/>
          </p:nvPr>
        </p:nvSpPr>
        <p:spPr/>
        <p:txBody>
          <a:bodyPr/>
          <a:lstStyle/>
          <a:p>
            <a:pPr lvl="0"/>
            <a:endParaRPr lang="en-US" dirty="0" smtClean="0"/>
          </a:p>
          <a:p>
            <a:pPr lvl="0"/>
            <a:endParaRPr lang="en-US" dirty="0" smtClean="0"/>
          </a:p>
          <a:p>
            <a:pPr lvl="0"/>
            <a:r>
              <a:rPr lang="en-US" dirty="0" smtClean="0"/>
              <a:t>Potential Uses </a:t>
            </a:r>
          </a:p>
          <a:p>
            <a:pPr lvl="0"/>
            <a:endParaRPr lang="en-US" dirty="0" smtClean="0"/>
          </a:p>
          <a:p>
            <a:pPr lvl="0"/>
            <a:r>
              <a:rPr lang="en-US" dirty="0" smtClean="0"/>
              <a:t>Estimated Industry Growth</a:t>
            </a:r>
          </a:p>
          <a:p>
            <a:pPr lvl="0"/>
            <a:endParaRPr lang="en-US" dirty="0" smtClean="0"/>
          </a:p>
          <a:p>
            <a:pPr lvl="0"/>
            <a:r>
              <a:rPr lang="en-US" dirty="0" smtClean="0"/>
              <a:t>Estimated Industry Value</a:t>
            </a:r>
          </a:p>
          <a:p>
            <a:pPr lvl="0"/>
            <a:r>
              <a:rPr lang="en-US" dirty="0" smtClean="0"/>
              <a:t>Data</a:t>
            </a:r>
          </a:p>
          <a:p>
            <a:endParaRPr lang="en-US" dirty="0"/>
          </a:p>
        </p:txBody>
      </p:sp>
      <p:pic>
        <p:nvPicPr>
          <p:cNvPr id="7" name="Picture 2"/>
          <p:cNvPicPr>
            <a:picLocks noGrp="1" noChangeAspect="1" noChangeArrowheads="1"/>
          </p:cNvPicPr>
          <p:nvPr>
            <p:ph sz="quarter" idx="14"/>
          </p:nvPr>
        </p:nvPicPr>
        <p:blipFill>
          <a:blip r:embed="rId3" cstate="print"/>
          <a:stretch>
            <a:fillRect/>
          </a:stretch>
        </p:blipFill>
        <p:spPr bwMode="auto">
          <a:xfrm>
            <a:off x="4787900" y="1819275"/>
            <a:ext cx="3886200" cy="3886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 Information</a:t>
            </a:r>
            <a:endParaRPr lang="en-US" dirty="0"/>
          </a:p>
        </p:txBody>
      </p:sp>
      <p:sp>
        <p:nvSpPr>
          <p:cNvPr id="4" name="Content Placeholder 3"/>
          <p:cNvSpPr>
            <a:spLocks noGrp="1"/>
          </p:cNvSpPr>
          <p:nvPr>
            <p:ph idx="1"/>
          </p:nvPr>
        </p:nvSpPr>
        <p:spPr/>
        <p:txBody>
          <a:bodyPr>
            <a:normAutofit/>
          </a:bodyPr>
          <a:lstStyle/>
          <a:p>
            <a:pPr>
              <a:buNone/>
            </a:pPr>
            <a:endParaRPr lang="en-US" sz="2000" b="1" dirty="0" smtClean="0">
              <a:solidFill>
                <a:srgbClr val="595959"/>
              </a:solidFill>
            </a:endParaRPr>
          </a:p>
          <a:p>
            <a:pPr>
              <a:buNone/>
            </a:pPr>
            <a:r>
              <a:rPr lang="en-US" sz="3000" b="1" dirty="0" smtClean="0">
                <a:solidFill>
                  <a:srgbClr val="595959"/>
                </a:solidFill>
              </a:rPr>
              <a:t>Christopher Sirota, CPCU</a:t>
            </a:r>
          </a:p>
          <a:p>
            <a:pPr>
              <a:buNone/>
            </a:pPr>
            <a:endParaRPr lang="en-US" sz="1800" b="1" dirty="0" smtClean="0">
              <a:solidFill>
                <a:srgbClr val="595959"/>
              </a:solidFill>
            </a:endParaRPr>
          </a:p>
          <a:p>
            <a:pPr>
              <a:buNone/>
            </a:pPr>
            <a:r>
              <a:rPr lang="en-US" sz="2500" dirty="0" smtClean="0">
                <a:solidFill>
                  <a:srgbClr val="595959"/>
                </a:solidFill>
              </a:rPr>
              <a:t>Lead</a:t>
            </a:r>
          </a:p>
          <a:p>
            <a:pPr>
              <a:buNone/>
            </a:pPr>
            <a:r>
              <a:rPr lang="en-US" sz="2500" dirty="0" smtClean="0">
                <a:solidFill>
                  <a:srgbClr val="595959"/>
                </a:solidFill>
              </a:rPr>
              <a:t>Emerging Issues Product Development</a:t>
            </a:r>
          </a:p>
          <a:p>
            <a:pPr>
              <a:buNone/>
            </a:pPr>
            <a:r>
              <a:rPr lang="en-US" sz="2500" dirty="0" smtClean="0">
                <a:solidFill>
                  <a:srgbClr val="595959"/>
                </a:solidFill>
              </a:rPr>
              <a:t>christopher.sirota@verisk.com</a:t>
            </a:r>
          </a:p>
          <a:p>
            <a:pPr>
              <a:buNone/>
            </a:pPr>
            <a:r>
              <a:rPr lang="en-US" sz="2500" dirty="0" smtClean="0">
                <a:solidFill>
                  <a:srgbClr val="595959"/>
                </a:solidFill>
              </a:rPr>
              <a:t>(201) 469 2712</a:t>
            </a:r>
          </a:p>
          <a:p>
            <a:pPr algn="ctr">
              <a:buNone/>
            </a:pPr>
            <a:endParaRPr lang="en-US" sz="3000" dirty="0" smtClean="0">
              <a:solidFill>
                <a:srgbClr val="595959"/>
              </a:solidFill>
            </a:endParaRPr>
          </a:p>
          <a:p>
            <a:pPr algn="ctr">
              <a:buNone/>
            </a:pPr>
            <a:endParaRPr lang="en-US" sz="3000" dirty="0" smtClean="0">
              <a:solidFill>
                <a:srgbClr val="595959"/>
              </a:solidFill>
            </a:endParaRPr>
          </a:p>
          <a:p>
            <a:pPr algn="ctr">
              <a:buNone/>
            </a:pPr>
            <a:r>
              <a:rPr lang="en-US" sz="1600" i="1" dirty="0" smtClean="0">
                <a:solidFill>
                  <a:srgbClr val="595959"/>
                </a:solidFill>
              </a:rPr>
              <a:t>No part of this presentation may be copied or redistributed without the prior written consent of ISO. This material was used exclusively as an exhibit to an oral presentation. It may not be, nor should it be relied upon as reflecting, a complete record of the discussion.</a:t>
            </a:r>
            <a:endParaRPr lang="en-US" sz="1600" dirty="0" smtClean="0">
              <a:solidFill>
                <a:srgbClr val="595959"/>
              </a:solidFill>
            </a:endParaRPr>
          </a:p>
          <a:p>
            <a:endParaRPr lang="en-US" sz="1800" dirty="0"/>
          </a:p>
        </p:txBody>
      </p:sp>
    </p:spTree>
    <p:extLst>
      <p:ext uri="{BB962C8B-B14F-4D97-AF65-F5344CB8AC3E}">
        <p14:creationId xmlns:p14="http://schemas.microsoft.com/office/powerpoint/2010/main" xmlns="" val="249673456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latin typeface="Century Gothic" charset="0"/>
                <a:ea typeface="Century Gothic" charset="0"/>
                <a:cs typeface="Century Gothic" charset="0"/>
              </a:rPr>
              <a:t> </a:t>
            </a:r>
            <a:r>
              <a:rPr lang="en-US" sz="1000" dirty="0" smtClean="0">
                <a:latin typeface="Century Gothic" charset="0"/>
                <a:ea typeface="Century Gothic" charset="0"/>
                <a:cs typeface="Century Gothic" charset="0"/>
              </a:rPr>
              <a:t>No part of this presentation may be copied or redistributed without the prior written consent of ISO.  </a:t>
            </a:r>
            <a:br>
              <a:rPr lang="en-US" sz="1000" dirty="0" smtClean="0">
                <a:latin typeface="Century Gothic" charset="0"/>
                <a:ea typeface="Century Gothic" charset="0"/>
                <a:cs typeface="Century Gothic" charset="0"/>
              </a:rPr>
            </a:br>
            <a:r>
              <a:rPr lang="en-US" sz="1000" dirty="0" smtClean="0">
                <a:latin typeface="Century Gothic" charset="0"/>
                <a:ea typeface="Century Gothic" charset="0"/>
                <a:cs typeface="Century Gothic" charset="0"/>
              </a:rPr>
              <a:t>This material was used exclusively as an exhibit to an oral presentation.  </a:t>
            </a:r>
            <a:br>
              <a:rPr lang="en-US" sz="1000" dirty="0" smtClean="0">
                <a:latin typeface="Century Gothic" charset="0"/>
                <a:ea typeface="Century Gothic" charset="0"/>
                <a:cs typeface="Century Gothic" charset="0"/>
              </a:rPr>
            </a:br>
            <a:r>
              <a:rPr lang="en-US" sz="1000" dirty="0" smtClean="0">
                <a:latin typeface="Century Gothic" charset="0"/>
                <a:ea typeface="Century Gothic" charset="0"/>
                <a:cs typeface="Century Gothic" charset="0"/>
              </a:rPr>
              <a:t>It may not be, nor should it be relied upon as reflecting, a complete record of the discussion.</a:t>
            </a:r>
            <a:endParaRPr lang="en-US" sz="1000" dirty="0"/>
          </a:p>
        </p:txBody>
      </p:sp>
      <p:sp>
        <p:nvSpPr>
          <p:cNvPr id="3" name="Subtitle 1"/>
          <p:cNvSpPr txBox="1">
            <a:spLocks/>
          </p:cNvSpPr>
          <p:nvPr/>
        </p:nvSpPr>
        <p:spPr>
          <a:xfrm>
            <a:off x="457200" y="612648"/>
            <a:ext cx="8229600" cy="5102352"/>
          </a:xfrm>
          <a:prstGeom prst="rect">
            <a:avLst/>
          </a:prstGeom>
        </p:spPr>
        <p:txBody>
          <a:bodyPr/>
          <a:lstStyle>
            <a:lvl1pPr marL="182563" indent="-182563" algn="l" defTabSz="914400" rtl="0" eaLnBrk="1" latinLnBrk="0" hangingPunct="1">
              <a:spcBef>
                <a:spcPts val="200"/>
              </a:spcBef>
              <a:buFont typeface="Arial" pitchFamily="34" charset="0"/>
              <a:buChar char="•"/>
              <a:defRPr sz="2800" kern="1200">
                <a:solidFill>
                  <a:schemeClr val="tx1"/>
                </a:solidFill>
                <a:latin typeface="Century Gothic" panose="020B0502020202020204" pitchFamily="34" charset="0"/>
                <a:ea typeface="+mn-ea"/>
                <a:cs typeface="+mn-cs"/>
              </a:defRPr>
            </a:lvl1pPr>
            <a:lvl2pPr marL="517525" indent="-242888" algn="l" defTabSz="914400" rtl="0" eaLnBrk="1" latinLnBrk="0" hangingPunct="1">
              <a:spcBef>
                <a:spcPts val="200"/>
              </a:spcBef>
              <a:buFont typeface="Calibri" pitchFamily="34" charset="0"/>
              <a:buChar char="–"/>
              <a:defRPr sz="2400" kern="1200">
                <a:solidFill>
                  <a:schemeClr val="tx1"/>
                </a:solidFill>
                <a:latin typeface="Century Gothic" panose="020B0502020202020204" pitchFamily="34" charset="0"/>
                <a:ea typeface="+mn-ea"/>
                <a:cs typeface="+mn-cs"/>
              </a:defRPr>
            </a:lvl2pPr>
            <a:lvl3pPr marL="914400" indent="-182880" algn="l" defTabSz="914400" rtl="0" eaLnBrk="1" latinLnBrk="0" hangingPunct="1">
              <a:spcBef>
                <a:spcPts val="200"/>
              </a:spcBef>
              <a:buFont typeface="Arial"/>
              <a:buChar char="•"/>
              <a:defRPr sz="2400" kern="1200">
                <a:solidFill>
                  <a:schemeClr val="tx1"/>
                </a:solidFill>
                <a:latin typeface="Century Gothic" panose="020B0502020202020204" pitchFamily="34" charset="0"/>
                <a:ea typeface="+mn-ea"/>
                <a:cs typeface="+mn-cs"/>
              </a:defRPr>
            </a:lvl3pPr>
            <a:lvl4pPr marL="1371600" indent="-182880" algn="l" defTabSz="914400" rtl="0" eaLnBrk="1" latinLnBrk="0" hangingPunct="1">
              <a:spcBef>
                <a:spcPts val="200"/>
              </a:spcBef>
              <a:buFont typeface="Arial" pitchFamily="34" charset="0"/>
              <a:buChar char="–"/>
              <a:defRPr sz="2400" kern="1200">
                <a:solidFill>
                  <a:schemeClr val="tx1"/>
                </a:solidFill>
                <a:latin typeface="Century Gothic" panose="020B0502020202020204" pitchFamily="34" charset="0"/>
                <a:ea typeface="+mn-ea"/>
                <a:cs typeface="+mn-cs"/>
              </a:defRPr>
            </a:lvl4pPr>
            <a:lvl5pPr marL="1828800" indent="-182880" algn="l" defTabSz="914400" rtl="0" eaLnBrk="1" latinLnBrk="0" hangingPunct="1">
              <a:spcBef>
                <a:spcPts val="200"/>
              </a:spcBef>
              <a:buFont typeface="Arial"/>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xmlns="" val="418002471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endParaRPr lang="en-US" dirty="0" smtClean="0"/>
          </a:p>
          <a:p>
            <a:r>
              <a:rPr lang="en-US" dirty="0" smtClean="0"/>
              <a:t>Overview of </a:t>
            </a:r>
            <a:r>
              <a:rPr lang="en-US" dirty="0" err="1" smtClean="0"/>
              <a:t>IoT</a:t>
            </a:r>
            <a:endParaRPr lang="en-US" dirty="0" smtClean="0"/>
          </a:p>
          <a:p>
            <a:r>
              <a:rPr lang="en-US" dirty="0" smtClean="0"/>
              <a:t>Uses and Potential Impacts</a:t>
            </a:r>
          </a:p>
          <a:p>
            <a:r>
              <a:rPr lang="en-US" dirty="0" smtClean="0"/>
              <a:t>Litigation &amp; Regulation</a:t>
            </a:r>
          </a:p>
          <a:p>
            <a:r>
              <a:rPr lang="en-US" dirty="0" smtClean="0"/>
              <a:t>Possible Exposures </a:t>
            </a:r>
          </a:p>
          <a:p>
            <a:r>
              <a:rPr lang="en-US" dirty="0" smtClean="0"/>
              <a:t>Insurance Responses</a:t>
            </a:r>
          </a:p>
          <a:p>
            <a:r>
              <a:rPr lang="en-US" dirty="0" smtClean="0"/>
              <a:t>Future of </a:t>
            </a:r>
            <a:r>
              <a:rPr lang="en-US" dirty="0" err="1" smtClean="0"/>
              <a:t>IoT</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2</a:t>
            </a:fld>
            <a:endParaRPr lang="en-US" dirty="0"/>
          </a:p>
        </p:txBody>
      </p:sp>
      <p:pic>
        <p:nvPicPr>
          <p:cNvPr id="1026" name="Picture 2"/>
          <p:cNvPicPr>
            <a:picLocks noChangeAspect="1" noChangeArrowheads="1"/>
          </p:cNvPicPr>
          <p:nvPr/>
        </p:nvPicPr>
        <p:blipFill>
          <a:blip r:embed="rId3" cstate="print"/>
          <a:stretch>
            <a:fillRect/>
          </a:stretch>
        </p:blipFill>
        <p:spPr bwMode="auto">
          <a:xfrm>
            <a:off x="4764337" y="3364024"/>
            <a:ext cx="3944203" cy="263296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621726" y="1358900"/>
            <a:ext cx="8065074" cy="2517064"/>
          </a:xfrm>
        </p:spPr>
        <p:txBody>
          <a:bodyPr/>
          <a:lstStyle/>
          <a:p>
            <a:pPr lvl="0"/>
            <a:r>
              <a:rPr lang="en-US" dirty="0" smtClean="0"/>
              <a:t>What do we mean when we say </a:t>
            </a:r>
            <a:r>
              <a:rPr lang="en-US" dirty="0" err="1" smtClean="0"/>
              <a:t>IoT</a:t>
            </a:r>
            <a:r>
              <a:rPr lang="en-US" dirty="0" smtClean="0"/>
              <a:t>?</a:t>
            </a:r>
          </a:p>
          <a:p>
            <a:pPr lvl="0"/>
            <a:r>
              <a:rPr lang="en-US" dirty="0" smtClean="0"/>
              <a:t>What kind of sensors can be considered as </a:t>
            </a:r>
            <a:r>
              <a:rPr lang="en-US" dirty="0" err="1" smtClean="0"/>
              <a:t>IoT</a:t>
            </a:r>
            <a:r>
              <a:rPr lang="en-US" dirty="0" smtClean="0"/>
              <a:t>?</a:t>
            </a:r>
          </a:p>
          <a:p>
            <a:pPr lvl="0"/>
            <a:r>
              <a:rPr lang="en-US" dirty="0" smtClean="0"/>
              <a:t>What types of wireless systems are typically part of </a:t>
            </a:r>
            <a:r>
              <a:rPr lang="en-US" dirty="0" err="1" smtClean="0"/>
              <a:t>IoT</a:t>
            </a:r>
            <a:r>
              <a:rPr lang="en-US" dirty="0" smtClean="0"/>
              <a:t>?</a:t>
            </a:r>
          </a:p>
          <a:p>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3</a:t>
            </a:fld>
            <a:endParaRPr lang="en-US" dirty="0"/>
          </a:p>
        </p:txBody>
      </p:sp>
      <p:pic>
        <p:nvPicPr>
          <p:cNvPr id="12" name="Picture 5"/>
          <p:cNvPicPr>
            <a:picLocks noChangeAspect="1" noChangeArrowheads="1"/>
          </p:cNvPicPr>
          <p:nvPr/>
        </p:nvPicPr>
        <p:blipFill>
          <a:blip r:embed="rId3" cstate="print"/>
          <a:stretch>
            <a:fillRect/>
          </a:stretch>
        </p:blipFill>
        <p:spPr bwMode="auto">
          <a:xfrm>
            <a:off x="5586358" y="3575107"/>
            <a:ext cx="2056514" cy="2056514"/>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and Potential Impacts</a:t>
            </a:r>
            <a:endParaRPr lang="en-US" dirty="0"/>
          </a:p>
        </p:txBody>
      </p:sp>
      <p:sp>
        <p:nvSpPr>
          <p:cNvPr id="3" name="Content Placeholder 2"/>
          <p:cNvSpPr>
            <a:spLocks noGrp="1"/>
          </p:cNvSpPr>
          <p:nvPr>
            <p:ph idx="1"/>
          </p:nvPr>
        </p:nvSpPr>
        <p:spPr>
          <a:xfrm>
            <a:off x="621726" y="1358900"/>
            <a:ext cx="8065074" cy="2844610"/>
          </a:xfrm>
        </p:spPr>
        <p:txBody>
          <a:bodyPr/>
          <a:lstStyle/>
          <a:p>
            <a:endParaRPr lang="en-US" dirty="0" smtClean="0"/>
          </a:p>
          <a:p>
            <a:pPr lvl="0"/>
            <a:r>
              <a:rPr lang="en-US" dirty="0" smtClean="0"/>
              <a:t>Healthcare</a:t>
            </a:r>
          </a:p>
          <a:p>
            <a:pPr lvl="0"/>
            <a:r>
              <a:rPr lang="en-US" dirty="0" smtClean="0"/>
              <a:t>Farming</a:t>
            </a:r>
          </a:p>
          <a:p>
            <a:pPr lvl="0"/>
            <a:r>
              <a:rPr lang="en-US" dirty="0" smtClean="0"/>
              <a:t>Manufacturing </a:t>
            </a:r>
          </a:p>
          <a:p>
            <a:pPr lvl="0"/>
            <a:r>
              <a:rPr lang="en-US" dirty="0" smtClean="0"/>
              <a:t>Supply Chain </a:t>
            </a:r>
          </a:p>
          <a:p>
            <a:pPr lvl="0"/>
            <a:r>
              <a:rPr lang="en-US" dirty="0" smtClean="0"/>
              <a:t>Other Cases</a:t>
            </a:r>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4</a:t>
            </a:fld>
            <a:endParaRPr lang="en-US" dirty="0"/>
          </a:p>
        </p:txBody>
      </p:sp>
      <p:pic>
        <p:nvPicPr>
          <p:cNvPr id="3074" name="Picture 2"/>
          <p:cNvPicPr>
            <a:picLocks noChangeAspect="1" noChangeArrowheads="1"/>
          </p:cNvPicPr>
          <p:nvPr/>
        </p:nvPicPr>
        <p:blipFill>
          <a:blip r:embed="rId3" cstate="print"/>
          <a:stretch>
            <a:fillRect/>
          </a:stretch>
        </p:blipFill>
        <p:spPr bwMode="auto">
          <a:xfrm>
            <a:off x="3696939" y="1885626"/>
            <a:ext cx="4987339" cy="352617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Litigation &amp; Regulation</a:t>
            </a:r>
            <a:endParaRPr lang="en-US" dirty="0"/>
          </a:p>
        </p:txBody>
      </p:sp>
      <p:sp>
        <p:nvSpPr>
          <p:cNvPr id="3" name="Content Placeholder 2"/>
          <p:cNvSpPr>
            <a:spLocks noGrp="1"/>
          </p:cNvSpPr>
          <p:nvPr>
            <p:ph idx="1"/>
          </p:nvPr>
        </p:nvSpPr>
        <p:spPr>
          <a:xfrm>
            <a:off x="621726" y="1358900"/>
            <a:ext cx="8065074" cy="2708133"/>
          </a:xfrm>
        </p:spPr>
        <p:txBody>
          <a:bodyPr/>
          <a:lstStyle/>
          <a:p>
            <a:pPr lvl="0"/>
            <a:r>
              <a:rPr lang="en-US" dirty="0" smtClean="0"/>
              <a:t>US Department of Commerce </a:t>
            </a:r>
          </a:p>
          <a:p>
            <a:pPr lvl="0"/>
            <a:r>
              <a:rPr lang="en-US" dirty="0" smtClean="0"/>
              <a:t>US House of Representatives </a:t>
            </a:r>
          </a:p>
          <a:p>
            <a:pPr lvl="0"/>
            <a:r>
              <a:rPr lang="en-US" dirty="0" smtClean="0"/>
              <a:t>Federal Trade Commission </a:t>
            </a:r>
          </a:p>
          <a:p>
            <a:pPr lvl="0"/>
            <a:r>
              <a:rPr lang="en-US" dirty="0" smtClean="0"/>
              <a:t>Federal Railroad Administration </a:t>
            </a:r>
          </a:p>
          <a:p>
            <a:pPr lvl="0"/>
            <a:r>
              <a:rPr lang="en-US" dirty="0" smtClean="0"/>
              <a:t>Other </a:t>
            </a:r>
          </a:p>
          <a:p>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5</a:t>
            </a:fld>
            <a:endParaRPr lang="en-US" dirty="0"/>
          </a:p>
        </p:txBody>
      </p:sp>
      <p:pic>
        <p:nvPicPr>
          <p:cNvPr id="4098" name="Picture 2"/>
          <p:cNvPicPr>
            <a:picLocks noChangeAspect="1" noChangeArrowheads="1"/>
          </p:cNvPicPr>
          <p:nvPr/>
        </p:nvPicPr>
        <p:blipFill>
          <a:blip r:embed="rId3" cstate="print"/>
          <a:stretch>
            <a:fillRect/>
          </a:stretch>
        </p:blipFill>
        <p:spPr bwMode="auto">
          <a:xfrm>
            <a:off x="1943100" y="3275463"/>
            <a:ext cx="6934200" cy="3382014"/>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Exposures</a:t>
            </a:r>
            <a:endParaRPr lang="en-US" dirty="0"/>
          </a:p>
        </p:txBody>
      </p:sp>
      <p:sp>
        <p:nvSpPr>
          <p:cNvPr id="3" name="Content Placeholder 2"/>
          <p:cNvSpPr>
            <a:spLocks noGrp="1"/>
          </p:cNvSpPr>
          <p:nvPr>
            <p:ph idx="1"/>
          </p:nvPr>
        </p:nvSpPr>
        <p:spPr>
          <a:xfrm>
            <a:off x="621726" y="1358900"/>
            <a:ext cx="8065074" cy="2394234"/>
          </a:xfrm>
        </p:spPr>
        <p:txBody>
          <a:bodyPr/>
          <a:lstStyle/>
          <a:p>
            <a:endParaRPr lang="en-US" dirty="0" smtClean="0"/>
          </a:p>
          <a:p>
            <a:r>
              <a:rPr lang="en-US" dirty="0" smtClean="0"/>
              <a:t>Connected Homes &amp; Personal Devices</a:t>
            </a:r>
          </a:p>
          <a:p>
            <a:pPr lvl="0"/>
            <a:r>
              <a:rPr lang="en-US" dirty="0" smtClean="0"/>
              <a:t>Connected Vehicles</a:t>
            </a:r>
          </a:p>
          <a:p>
            <a:pPr lvl="0"/>
            <a:r>
              <a:rPr lang="en-US" dirty="0" smtClean="0"/>
              <a:t>General </a:t>
            </a:r>
            <a:r>
              <a:rPr lang="en-US" dirty="0" err="1" smtClean="0"/>
              <a:t>Cybersecurity</a:t>
            </a:r>
            <a:endParaRPr lang="en-US" dirty="0" smtClean="0"/>
          </a:p>
          <a:p>
            <a:pPr lvl="0"/>
            <a:r>
              <a:rPr lang="en-US" dirty="0" smtClean="0"/>
              <a:t>Miscellaneous</a:t>
            </a:r>
          </a:p>
          <a:p>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6</a:t>
            </a:fld>
            <a:endParaRPr lang="en-US" dirty="0"/>
          </a:p>
        </p:txBody>
      </p:sp>
      <p:pic>
        <p:nvPicPr>
          <p:cNvPr id="5122" name="Picture 2"/>
          <p:cNvPicPr>
            <a:picLocks noChangeAspect="1" noChangeArrowheads="1"/>
          </p:cNvPicPr>
          <p:nvPr/>
        </p:nvPicPr>
        <p:blipFill>
          <a:blip r:embed="rId3" cstate="print"/>
          <a:stretch>
            <a:fillRect/>
          </a:stretch>
        </p:blipFill>
        <p:spPr bwMode="auto">
          <a:xfrm>
            <a:off x="4109682" y="3408274"/>
            <a:ext cx="4582623" cy="305539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726" y="1358900"/>
            <a:ext cx="8065074" cy="1179584"/>
          </a:xfrm>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7</a:t>
            </a:fld>
            <a:endParaRPr lang="en-US" dirty="0"/>
          </a:p>
        </p:txBody>
      </p:sp>
      <p:pic>
        <p:nvPicPr>
          <p:cNvPr id="1027" name="Picture 3"/>
          <p:cNvPicPr>
            <a:picLocks noChangeAspect="1" noChangeArrowheads="1"/>
          </p:cNvPicPr>
          <p:nvPr/>
        </p:nvPicPr>
        <p:blipFill>
          <a:blip r:embed="rId3" cstate="print"/>
          <a:stretch>
            <a:fillRect/>
          </a:stretch>
        </p:blipFill>
        <p:spPr bwMode="auto">
          <a:xfrm>
            <a:off x="2800350" y="1889187"/>
            <a:ext cx="3742065" cy="3806764"/>
          </a:xfrm>
          <a:prstGeom prst="rect">
            <a:avLst/>
          </a:prstGeom>
          <a:noFill/>
          <a:ln w="9525">
            <a:noFill/>
            <a:miter lim="800000"/>
            <a:headEnd/>
            <a:tailEnd/>
          </a:ln>
        </p:spPr>
      </p:pic>
      <p:sp>
        <p:nvSpPr>
          <p:cNvPr id="2" name="Title 1"/>
          <p:cNvSpPr>
            <a:spLocks noGrp="1"/>
          </p:cNvSpPr>
          <p:nvPr>
            <p:ph type="title"/>
          </p:nvPr>
        </p:nvSpPr>
        <p:spPr>
          <a:xfrm>
            <a:off x="233917" y="759112"/>
            <a:ext cx="9441712" cy="538652"/>
          </a:xfrm>
        </p:spPr>
        <p:txBody>
          <a:bodyPr>
            <a:noAutofit/>
          </a:bodyPr>
          <a:lstStyle/>
          <a:p>
            <a:r>
              <a:rPr lang="en-US" sz="2400" dirty="0" smtClean="0"/>
              <a:t>Possible Exposures - Connected Homes &amp; Personal Devices</a:t>
            </a:r>
            <a:br>
              <a:rPr lang="en-US" sz="2400" dirty="0" smtClean="0"/>
            </a:br>
            <a:endParaRPr lang="en-US" sz="2400"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Exposures – Connected Vehicles</a:t>
            </a:r>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8</a:t>
            </a:fld>
            <a:endParaRPr lang="en-US" dirty="0"/>
          </a:p>
        </p:txBody>
      </p:sp>
      <p:pic>
        <p:nvPicPr>
          <p:cNvPr id="2050" name="Picture 2"/>
          <p:cNvPicPr>
            <a:picLocks noChangeAspect="1" noChangeArrowheads="1"/>
          </p:cNvPicPr>
          <p:nvPr/>
        </p:nvPicPr>
        <p:blipFill>
          <a:blip r:embed="rId3" cstate="print"/>
          <a:stretch>
            <a:fillRect/>
          </a:stretch>
        </p:blipFill>
        <p:spPr bwMode="auto">
          <a:xfrm>
            <a:off x="2166979" y="1852508"/>
            <a:ext cx="4738830" cy="402783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Exposures - Cybersecurity</a:t>
            </a:r>
            <a:endParaRPr lang="en-US" dirty="0"/>
          </a:p>
        </p:txBody>
      </p:sp>
      <p:sp>
        <p:nvSpPr>
          <p:cNvPr id="4" name="Slide Number Placeholder 3"/>
          <p:cNvSpPr>
            <a:spLocks noGrp="1"/>
          </p:cNvSpPr>
          <p:nvPr>
            <p:ph type="sldNum" sz="quarter" idx="12"/>
          </p:nvPr>
        </p:nvSpPr>
        <p:spPr/>
        <p:txBody>
          <a:bodyPr/>
          <a:lstStyle/>
          <a:p>
            <a:fld id="{98C1AAA7-3584-431F-B171-B6E97BC46D50}" type="slidenum">
              <a:rPr lang="en-US" smtClean="0"/>
              <a:pPr/>
              <a:t>9</a:t>
            </a:fld>
            <a:endParaRPr lang="en-US" dirty="0"/>
          </a:p>
        </p:txBody>
      </p:sp>
      <p:pic>
        <p:nvPicPr>
          <p:cNvPr id="5122" name="Picture 2"/>
          <p:cNvPicPr>
            <a:picLocks noChangeAspect="1" noChangeArrowheads="1"/>
          </p:cNvPicPr>
          <p:nvPr/>
        </p:nvPicPr>
        <p:blipFill>
          <a:blip r:embed="rId3" cstate="print"/>
          <a:stretch>
            <a:fillRect/>
          </a:stretch>
        </p:blipFill>
        <p:spPr bwMode="auto">
          <a:xfrm>
            <a:off x="1653561" y="1790459"/>
            <a:ext cx="5938086" cy="39591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570&quot;&gt;&lt;property id=&quot;20148&quot; value=&quot;5&quot;/&gt;&lt;property id=&quot;20300&quot; value=&quot;Slide 2&quot;/&gt;&lt;property id=&quot;20307&quot; value=&quot;285&quot;/&gt;&lt;/object&gt;&lt;object type=&quot;3&quot; unique_id=&quot;10587&quot;&gt;&lt;property id=&quot;20148&quot; value=&quot;5&quot;/&gt;&lt;property id=&quot;20300&quot; value=&quot;Slide 3&quot;/&gt;&lt;property id=&quot;20307&quot; value=&quot;286&quot;/&gt;&lt;/object&gt;&lt;object type=&quot;3&quot; unique_id=&quot;10690&quot;&gt;&lt;property id=&quot;20148&quot; value=&quot;5&quot;/&gt;&lt;property id=&quot;20300&quot; value=&quot;Slide 4&quot;/&gt;&lt;property id=&quot;20307&quot; value=&quot;287&quot;/&gt;&lt;/object&gt;&lt;object type=&quot;3&quot; unique_id=&quot;10745&quot;&gt;&lt;property id=&quot;20148&quot; value=&quot;5&quot;/&gt;&lt;property id=&quot;20300&quot; value=&quot;Slide 5&quot;/&gt;&lt;property id=&quot;20307&quot; value=&quot;288&quot;/&gt;&lt;/object&gt;&lt;object type=&quot;3&quot; unique_id=&quot;10879&quot;&gt;&lt;property id=&quot;20148&quot; value=&quot;5&quot;/&gt;&lt;property id=&quot;20300&quot; value=&quot;Slide 11&quot;/&gt;&lt;property id=&quot;20307&quot; value=&quot;289&quot;/&gt;&lt;/object&gt;&lt;object type=&quot;3&quot; unique_id=&quot;11589&quot;&gt;&lt;property id=&quot;20148&quot; value=&quot;5&quot;/&gt;&lt;property id=&quot;20300&quot; value=&quot;Slide 6&quot;/&gt;&lt;property id=&quot;20307&quot; value=&quot;299&quot;/&gt;&lt;/object&gt;&lt;object type=&quot;3&quot; unique_id=&quot;11590&quot;&gt;&lt;property id=&quot;20148&quot; value=&quot;5&quot;/&gt;&lt;property id=&quot;20300&quot; value=&quot;Slide 7&quot;/&gt;&lt;property id=&quot;20307&quot; value=&quot;297&quot;/&gt;&lt;/object&gt;&lt;object type=&quot;3&quot; unique_id=&quot;11591&quot;&gt;&lt;property id=&quot;20148&quot; value=&quot;5&quot;/&gt;&lt;property id=&quot;20300&quot; value=&quot;Slide 8&quot;/&gt;&lt;property id=&quot;20307&quot; value=&quot;300&quot;/&gt;&lt;/object&gt;&lt;object type=&quot;3&quot; unique_id=&quot;11592&quot;&gt;&lt;property id=&quot;20148&quot; value=&quot;5&quot;/&gt;&lt;property id=&quot;20300&quot; value=&quot;Slide 9&quot;/&gt;&lt;property id=&quot;20307&quot; value=&quot;301&quot;/&gt;&lt;/object&gt;&lt;object type=&quot;3&quot; unique_id=&quot;11593&quot;&gt;&lt;property id=&quot;20148&quot; value=&quot;5&quot;/&gt;&lt;property id=&quot;20300&quot; value=&quot;Slide 10&quot;/&gt;&lt;property id=&quot;20307&quot; value=&quot;302&quot;/&gt;&lt;/object&gt;&lt;object type=&quot;3&quot; unique_id=&quot;11594&quot;&gt;&lt;property id=&quot;20148&quot; value=&quot;5&quot;/&gt;&lt;property id=&quot;20300&quot; value=&quot;Slide 16&quot;/&gt;&lt;property id=&quot;20307&quot; value=&quot;303&quot;/&gt;&lt;/object&gt;&lt;object type=&quot;3&quot; unique_id=&quot;11595&quot;&gt;&lt;property id=&quot;20148&quot; value=&quot;5&quot;/&gt;&lt;property id=&quot;20300&quot; value=&quot;Slide 12&quot;/&gt;&lt;property id=&quot;20307&quot; value=&quot;305&quot;/&gt;&lt;/object&gt;&lt;object type=&quot;3&quot; unique_id=&quot;11723&quot;&gt;&lt;property id=&quot;20148&quot; value=&quot;5&quot;/&gt;&lt;property id=&quot;20300&quot; value=&quot;Slide 13&quot;/&gt;&lt;property id=&quot;20307&quot; value=&quot;306&quot;/&gt;&lt;/object&gt;&lt;object type=&quot;3&quot; unique_id=&quot;11724&quot;&gt;&lt;property id=&quot;20148&quot; value=&quot;5&quot;/&gt;&lt;property id=&quot;20300&quot; value=&quot;Slide 14&quot;/&gt;&lt;property id=&quot;20307&quot; value=&quot;307&quot;/&gt;&lt;/object&gt;&lt;object type=&quot;3&quot; unique_id=&quot;12390&quot;&gt;&lt;property id=&quot;20148&quot; value=&quot;5&quot;/&gt;&lt;property id=&quot;20300&quot; value=&quot;Slide 17&quot;/&gt;&lt;property id=&quot;20307&quot; value=&quot;309&quot;/&gt;&lt;/object&gt;&lt;object type=&quot;3&quot; unique_id=&quot;12427&quot;&gt;&lt;property id=&quot;20148&quot; value=&quot;5&quot;/&gt;&lt;property id=&quot;20300&quot; value=&quot;Slide 15&quot;/&gt;&lt;property id=&quot;20307&quot; value=&quot;310&quot;/&gt;&lt;/object&gt;&lt;/object&gt;&lt;/object&gt;&lt;/database&gt;"/>
  <p:tag name="SECTOMILLISECCONVERTED" val="1"/>
</p:tagLst>
</file>

<file path=ppt/theme/theme1.xml><?xml version="1.0" encoding="utf-8"?>
<a:theme xmlns:a="http://schemas.openxmlformats.org/drawingml/2006/main" name="1_Office Theme">
  <a:themeElements>
    <a:clrScheme name="Verisk Sales Deck">
      <a:dk1>
        <a:sysClr val="windowText" lastClr="000000"/>
      </a:dk1>
      <a:lt1>
        <a:sysClr val="window" lastClr="FFFFFF"/>
      </a:lt1>
      <a:dk2>
        <a:srgbClr val="0078AE"/>
      </a:dk2>
      <a:lt2>
        <a:srgbClr val="EEEEEE"/>
      </a:lt2>
      <a:accent1>
        <a:srgbClr val="0078AE"/>
      </a:accent1>
      <a:accent2>
        <a:srgbClr val="E07735"/>
      </a:accent2>
      <a:accent3>
        <a:srgbClr val="9EB326"/>
      </a:accent3>
      <a:accent4>
        <a:srgbClr val="BC60A4"/>
      </a:accent4>
      <a:accent5>
        <a:srgbClr val="00ACA1"/>
      </a:accent5>
      <a:accent6>
        <a:srgbClr val="D9531E"/>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13417DC4D10A4E88C863C20D0B81BD" ma:contentTypeVersion="0" ma:contentTypeDescription="Create a new document." ma:contentTypeScope="" ma:versionID="388f85a61417c8192f23a6345c02761b">
  <xsd:schema xmlns:xsd="http://www.w3.org/2001/XMLSchema" xmlns:xs="http://www.w3.org/2001/XMLSchema" xmlns:p="http://schemas.microsoft.com/office/2006/metadata/properties" xmlns:ns2="830d0ca3-9f32-4503-90df-deff11cd0900" targetNamespace="http://schemas.microsoft.com/office/2006/metadata/properties" ma:root="true" ma:fieldsID="68a6fc6ee4e1698c10699fa25de5fb66" ns2:_="">
    <xsd:import namespace="830d0ca3-9f32-4503-90df-deff11cd090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0d0ca3-9f32-4503-90df-deff11cd090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49B7B5-AC31-43B5-A4BA-582859BE7D60}">
  <ds:schemaRefs>
    <ds:schemaRef ds:uri="http://schemas.microsoft.com/sharepoint/v3/contenttype/forms"/>
  </ds:schemaRefs>
</ds:datastoreItem>
</file>

<file path=customXml/itemProps2.xml><?xml version="1.0" encoding="utf-8"?>
<ds:datastoreItem xmlns:ds="http://schemas.openxmlformats.org/officeDocument/2006/customXml" ds:itemID="{ED74E54A-6B94-41CA-8C8E-2331412E237F}">
  <ds:schemaRefs>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830d0ca3-9f32-4503-90df-deff11cd0900"/>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98345D87-B5AE-4280-B253-D8C99E32F4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0d0ca3-9f32-4503-90df-deff11cd0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37255</TotalTime>
  <Words>187</Words>
  <Application>Microsoft Office PowerPoint</Application>
  <PresentationFormat>On-screen Show (4:3)</PresentationFormat>
  <Paragraphs>87</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Theme</vt:lpstr>
      <vt:lpstr> ISO Emerging Issues: Internet of Things</vt:lpstr>
      <vt:lpstr>Agenda</vt:lpstr>
      <vt:lpstr>Overview</vt:lpstr>
      <vt:lpstr>Uses and Potential Impacts</vt:lpstr>
      <vt:lpstr>Litigation &amp; Regulation</vt:lpstr>
      <vt:lpstr>Possible Exposures</vt:lpstr>
      <vt:lpstr>Possible Exposures - Connected Homes &amp; Personal Devices </vt:lpstr>
      <vt:lpstr>Possible Exposures – Connected Vehicles</vt:lpstr>
      <vt:lpstr>Possible Exposures - Cybersecurity</vt:lpstr>
      <vt:lpstr>Insurance Responses</vt:lpstr>
      <vt:lpstr>Future of IoT</vt:lpstr>
      <vt:lpstr>Contact Information</vt:lpstr>
      <vt:lpstr>       No part of this presentation may be copied or redistributed without the prior written consent of ISO.   This material was used exclusively as an exhibit to an oral presentation.   It may not be, nor should it be relied upon as reflecting, a complete record of the discussion.</vt:lpstr>
    </vt:vector>
  </TitlesOfParts>
  <Company>HealthCare Insight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Mica Johnson</dc:creator>
  <cp:lastModifiedBy>%username%</cp:lastModifiedBy>
  <cp:revision>783</cp:revision>
  <cp:lastPrinted>2016-06-29T17:47:48Z</cp:lastPrinted>
  <dcterms:created xsi:type="dcterms:W3CDTF">2012-03-02T12:38:39Z</dcterms:created>
  <dcterms:modified xsi:type="dcterms:W3CDTF">2016-09-29T15:28:29Z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0x010100DA13417DC4D10A4E88C863C20D0B81BD</vt:lpwstr>
  </property>
</Properties>
</file>