
<file path=[Content_Types].xml><?xml version="1.0" encoding="utf-8"?>
<Types xmlns="http://schemas.openxmlformats.org/package/2006/content-types">
  <Default Extension="png" ContentType="image/png"/>
  <Default Extension="jpeg" ContentType="image/jpeg"/>
  <Default Extension="wmf" ContentType="image/x-wmf"/>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2"/>
  </p:notesMasterIdLst>
  <p:sldIdLst>
    <p:sldId id="256" r:id="rId2"/>
    <p:sldId id="257" r:id="rId3"/>
    <p:sldId id="258" r:id="rId4"/>
    <p:sldId id="259" r:id="rId5"/>
    <p:sldId id="260" r:id="rId6"/>
    <p:sldId id="261" r:id="rId7"/>
    <p:sldId id="263" r:id="rId8"/>
    <p:sldId id="264" r:id="rId9"/>
    <p:sldId id="265" r:id="rId10"/>
    <p:sldId id="308" r:id="rId11"/>
    <p:sldId id="272" r:id="rId12"/>
    <p:sldId id="309" r:id="rId13"/>
    <p:sldId id="273" r:id="rId14"/>
    <p:sldId id="274" r:id="rId15"/>
    <p:sldId id="275" r:id="rId16"/>
    <p:sldId id="276" r:id="rId17"/>
    <p:sldId id="277" r:id="rId18"/>
    <p:sldId id="278" r:id="rId19"/>
    <p:sldId id="279" r:id="rId20"/>
    <p:sldId id="280" r:id="rId21"/>
    <p:sldId id="302" r:id="rId22"/>
    <p:sldId id="281" r:id="rId23"/>
    <p:sldId id="304" r:id="rId24"/>
    <p:sldId id="284" r:id="rId25"/>
    <p:sldId id="285" r:id="rId26"/>
    <p:sldId id="286" r:id="rId27"/>
    <p:sldId id="310" r:id="rId28"/>
    <p:sldId id="291" r:id="rId29"/>
    <p:sldId id="305" r:id="rId30"/>
    <p:sldId id="290" r:id="rId31"/>
    <p:sldId id="292" r:id="rId32"/>
    <p:sldId id="293" r:id="rId33"/>
    <p:sldId id="294" r:id="rId34"/>
    <p:sldId id="295" r:id="rId35"/>
    <p:sldId id="296" r:id="rId36"/>
    <p:sldId id="297" r:id="rId37"/>
    <p:sldId id="298" r:id="rId38"/>
    <p:sldId id="299" r:id="rId39"/>
    <p:sldId id="300" r:id="rId40"/>
    <p:sldId id="301" r:id="rId41"/>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Constantia" pitchFamily="18" charset="0"/>
        <a:ea typeface="+mn-ea"/>
        <a:cs typeface="Arial" charset="0"/>
      </a:defRPr>
    </a:lvl1pPr>
    <a:lvl2pPr marL="457200" algn="l" rtl="0" fontAlgn="base">
      <a:spcBef>
        <a:spcPct val="0"/>
      </a:spcBef>
      <a:spcAft>
        <a:spcPct val="0"/>
      </a:spcAft>
      <a:defRPr kern="1200">
        <a:solidFill>
          <a:schemeClr val="tx1"/>
        </a:solidFill>
        <a:latin typeface="Constantia" pitchFamily="18" charset="0"/>
        <a:ea typeface="+mn-ea"/>
        <a:cs typeface="Arial" charset="0"/>
      </a:defRPr>
    </a:lvl2pPr>
    <a:lvl3pPr marL="914400" algn="l" rtl="0" fontAlgn="base">
      <a:spcBef>
        <a:spcPct val="0"/>
      </a:spcBef>
      <a:spcAft>
        <a:spcPct val="0"/>
      </a:spcAft>
      <a:defRPr kern="1200">
        <a:solidFill>
          <a:schemeClr val="tx1"/>
        </a:solidFill>
        <a:latin typeface="Constantia" pitchFamily="18" charset="0"/>
        <a:ea typeface="+mn-ea"/>
        <a:cs typeface="Arial" charset="0"/>
      </a:defRPr>
    </a:lvl3pPr>
    <a:lvl4pPr marL="1371600" algn="l" rtl="0" fontAlgn="base">
      <a:spcBef>
        <a:spcPct val="0"/>
      </a:spcBef>
      <a:spcAft>
        <a:spcPct val="0"/>
      </a:spcAft>
      <a:defRPr kern="1200">
        <a:solidFill>
          <a:schemeClr val="tx1"/>
        </a:solidFill>
        <a:latin typeface="Constantia" pitchFamily="18" charset="0"/>
        <a:ea typeface="+mn-ea"/>
        <a:cs typeface="Arial" charset="0"/>
      </a:defRPr>
    </a:lvl4pPr>
    <a:lvl5pPr marL="1828800" algn="l" rtl="0" fontAlgn="base">
      <a:spcBef>
        <a:spcPct val="0"/>
      </a:spcBef>
      <a:spcAft>
        <a:spcPct val="0"/>
      </a:spcAft>
      <a:defRPr kern="1200">
        <a:solidFill>
          <a:schemeClr val="tx1"/>
        </a:solidFill>
        <a:latin typeface="Constantia" pitchFamily="18" charset="0"/>
        <a:ea typeface="+mn-ea"/>
        <a:cs typeface="Arial" charset="0"/>
      </a:defRPr>
    </a:lvl5pPr>
    <a:lvl6pPr marL="2286000" algn="l" defTabSz="914400" rtl="0" eaLnBrk="1" latinLnBrk="0" hangingPunct="1">
      <a:defRPr kern="1200">
        <a:solidFill>
          <a:schemeClr val="tx1"/>
        </a:solidFill>
        <a:latin typeface="Constantia" pitchFamily="18" charset="0"/>
        <a:ea typeface="+mn-ea"/>
        <a:cs typeface="Arial" charset="0"/>
      </a:defRPr>
    </a:lvl6pPr>
    <a:lvl7pPr marL="2743200" algn="l" defTabSz="914400" rtl="0" eaLnBrk="1" latinLnBrk="0" hangingPunct="1">
      <a:defRPr kern="1200">
        <a:solidFill>
          <a:schemeClr val="tx1"/>
        </a:solidFill>
        <a:latin typeface="Constantia" pitchFamily="18" charset="0"/>
        <a:ea typeface="+mn-ea"/>
        <a:cs typeface="Arial" charset="0"/>
      </a:defRPr>
    </a:lvl7pPr>
    <a:lvl8pPr marL="3200400" algn="l" defTabSz="914400" rtl="0" eaLnBrk="1" latinLnBrk="0" hangingPunct="1">
      <a:defRPr kern="1200">
        <a:solidFill>
          <a:schemeClr val="tx1"/>
        </a:solidFill>
        <a:latin typeface="Constantia" pitchFamily="18" charset="0"/>
        <a:ea typeface="+mn-ea"/>
        <a:cs typeface="Arial" charset="0"/>
      </a:defRPr>
    </a:lvl8pPr>
    <a:lvl9pPr marL="3657600" algn="l" defTabSz="914400" rtl="0" eaLnBrk="1" latinLnBrk="0" hangingPunct="1">
      <a:defRPr kern="1200">
        <a:solidFill>
          <a:schemeClr val="tx1"/>
        </a:solidFill>
        <a:latin typeface="Constantia"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3300"/>
    <a:srgbClr val="CC3300"/>
    <a:srgbClr val="7A5D00"/>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2004" y="-74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fontAlgn="auto">
              <a:spcBef>
                <a:spcPts val="0"/>
              </a:spcBef>
              <a:spcAft>
                <a:spcPts val="0"/>
              </a:spcAft>
              <a:defRPr sz="1200" dirty="0">
                <a:latin typeface="+mn-lt"/>
                <a:cs typeface="+mn-cs"/>
              </a:defRPr>
            </a:lvl1pPr>
          </a:lstStyle>
          <a:p>
            <a:pPr>
              <a:defRPr/>
            </a:pPr>
            <a:endParaRPr lang="en-US" dirty="0"/>
          </a:p>
        </p:txBody>
      </p:sp>
      <p:sp>
        <p:nvSpPr>
          <p:cNvPr id="3" name="Date Placeholder 2"/>
          <p:cNvSpPr>
            <a:spLocks noGrp="1"/>
          </p:cNvSpPr>
          <p:nvPr>
            <p:ph type="dt" idx="1"/>
          </p:nvPr>
        </p:nvSpPr>
        <p:spPr>
          <a:xfrm>
            <a:off x="3970338" y="0"/>
            <a:ext cx="3038475" cy="465138"/>
          </a:xfrm>
          <a:prstGeom prst="rect">
            <a:avLst/>
          </a:prstGeom>
        </p:spPr>
        <p:txBody>
          <a:bodyPr vert="horz" lIns="93177" tIns="46589" rIns="93177" bIns="46589" rtlCol="0"/>
          <a:lstStyle>
            <a:lvl1pPr algn="r" fontAlgn="auto">
              <a:spcBef>
                <a:spcPts val="0"/>
              </a:spcBef>
              <a:spcAft>
                <a:spcPts val="0"/>
              </a:spcAft>
              <a:defRPr sz="1200" smtClean="0">
                <a:latin typeface="+mn-lt"/>
                <a:cs typeface="+mn-cs"/>
              </a:defRPr>
            </a:lvl1pPr>
          </a:lstStyle>
          <a:p>
            <a:pPr>
              <a:defRPr/>
            </a:pPr>
            <a:fld id="{2E88F35C-BBFD-4E3F-B7DC-1C02B0B956F2}" type="datetimeFigureOut">
              <a:rPr lang="en-US"/>
              <a:pPr>
                <a:defRPr/>
              </a:pPr>
              <a:t>9/6/2016</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dirty="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3177" tIns="46589" rIns="93177" bIns="46589"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29675"/>
            <a:ext cx="3038475" cy="465138"/>
          </a:xfrm>
          <a:prstGeom prst="rect">
            <a:avLst/>
          </a:prstGeom>
        </p:spPr>
        <p:txBody>
          <a:bodyPr vert="horz" lIns="93177" tIns="46589" rIns="93177" bIns="46589" rtlCol="0" anchor="b"/>
          <a:lstStyle>
            <a:lvl1pPr algn="l" fontAlgn="auto">
              <a:spcBef>
                <a:spcPts val="0"/>
              </a:spcBef>
              <a:spcAft>
                <a:spcPts val="0"/>
              </a:spcAft>
              <a:defRPr sz="1200" dirty="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3177" tIns="46589" rIns="93177" bIns="46589" rtlCol="0" anchor="b"/>
          <a:lstStyle>
            <a:lvl1pPr algn="r" fontAlgn="auto">
              <a:spcBef>
                <a:spcPts val="0"/>
              </a:spcBef>
              <a:spcAft>
                <a:spcPts val="0"/>
              </a:spcAft>
              <a:defRPr sz="1200" smtClean="0">
                <a:latin typeface="+mn-lt"/>
                <a:cs typeface="+mn-cs"/>
              </a:defRPr>
            </a:lvl1pPr>
          </a:lstStyle>
          <a:p>
            <a:pPr>
              <a:defRPr/>
            </a:pPr>
            <a:fld id="{0B65D4B2-862C-4367-A70A-213F7EBEAF90}" type="slidenum">
              <a:rPr lang="en-US"/>
              <a:pPr>
                <a:defRPr/>
              </a:pPr>
              <a:t>‹#›</a:t>
            </a:fld>
            <a:endParaRPr lang="en-US" dirty="0"/>
          </a:p>
        </p:txBody>
      </p:sp>
    </p:spTree>
    <p:extLst>
      <p:ext uri="{BB962C8B-B14F-4D97-AF65-F5344CB8AC3E}">
        <p14:creationId xmlns:p14="http://schemas.microsoft.com/office/powerpoint/2010/main" val="127446864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dirty="0" smtClean="0"/>
          </a:p>
        </p:txBody>
      </p:sp>
      <p:sp>
        <p:nvSpPr>
          <p:cNvPr id="573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nstantia" pitchFamily="18" charset="0"/>
              </a:defRPr>
            </a:lvl1pPr>
            <a:lvl2pPr marL="742950" indent="-285750">
              <a:defRPr>
                <a:solidFill>
                  <a:schemeClr val="tx1"/>
                </a:solidFill>
                <a:latin typeface="Constantia" pitchFamily="18" charset="0"/>
              </a:defRPr>
            </a:lvl2pPr>
            <a:lvl3pPr marL="1143000" indent="-228600">
              <a:defRPr>
                <a:solidFill>
                  <a:schemeClr val="tx1"/>
                </a:solidFill>
                <a:latin typeface="Constantia" pitchFamily="18" charset="0"/>
              </a:defRPr>
            </a:lvl3pPr>
            <a:lvl4pPr marL="1600200" indent="-228600">
              <a:defRPr>
                <a:solidFill>
                  <a:schemeClr val="tx1"/>
                </a:solidFill>
                <a:latin typeface="Constantia" pitchFamily="18" charset="0"/>
              </a:defRPr>
            </a:lvl4pPr>
            <a:lvl5pPr marL="2057400" indent="-228600">
              <a:defRPr>
                <a:solidFill>
                  <a:schemeClr val="tx1"/>
                </a:solidFill>
                <a:latin typeface="Constantia" pitchFamily="18" charset="0"/>
              </a:defRPr>
            </a:lvl5pPr>
            <a:lvl6pPr marL="2514600" indent="-228600" fontAlgn="base">
              <a:spcBef>
                <a:spcPct val="0"/>
              </a:spcBef>
              <a:spcAft>
                <a:spcPct val="0"/>
              </a:spcAft>
              <a:defRPr>
                <a:solidFill>
                  <a:schemeClr val="tx1"/>
                </a:solidFill>
                <a:latin typeface="Constantia" pitchFamily="18" charset="0"/>
              </a:defRPr>
            </a:lvl6pPr>
            <a:lvl7pPr marL="2971800" indent="-228600" fontAlgn="base">
              <a:spcBef>
                <a:spcPct val="0"/>
              </a:spcBef>
              <a:spcAft>
                <a:spcPct val="0"/>
              </a:spcAft>
              <a:defRPr>
                <a:solidFill>
                  <a:schemeClr val="tx1"/>
                </a:solidFill>
                <a:latin typeface="Constantia" pitchFamily="18" charset="0"/>
              </a:defRPr>
            </a:lvl7pPr>
            <a:lvl8pPr marL="3429000" indent="-228600" fontAlgn="base">
              <a:spcBef>
                <a:spcPct val="0"/>
              </a:spcBef>
              <a:spcAft>
                <a:spcPct val="0"/>
              </a:spcAft>
              <a:defRPr>
                <a:solidFill>
                  <a:schemeClr val="tx1"/>
                </a:solidFill>
                <a:latin typeface="Constantia" pitchFamily="18" charset="0"/>
              </a:defRPr>
            </a:lvl8pPr>
            <a:lvl9pPr marL="3886200" indent="-228600" fontAlgn="base">
              <a:spcBef>
                <a:spcPct val="0"/>
              </a:spcBef>
              <a:spcAft>
                <a:spcPct val="0"/>
              </a:spcAft>
              <a:defRPr>
                <a:solidFill>
                  <a:schemeClr val="tx1"/>
                </a:solidFill>
                <a:latin typeface="Constantia" pitchFamily="18" charset="0"/>
              </a:defRPr>
            </a:lvl9pPr>
          </a:lstStyle>
          <a:p>
            <a:pPr fontAlgn="base">
              <a:spcBef>
                <a:spcPct val="0"/>
              </a:spcBef>
              <a:spcAft>
                <a:spcPct val="0"/>
              </a:spcAft>
            </a:pPr>
            <a:fld id="{DD4B44D0-78A7-4341-AA48-F713308C4B4F}" type="slidenum">
              <a:rPr lang="en-US" altLang="en-US">
                <a:latin typeface="Calibri" pitchFamily="34" charset="0"/>
              </a:rPr>
              <a:pPr fontAlgn="base">
                <a:spcBef>
                  <a:spcPct val="0"/>
                </a:spcBef>
                <a:spcAft>
                  <a:spcPct val="0"/>
                </a:spcAft>
              </a:pPr>
              <a:t>20</a:t>
            </a:fld>
            <a:endParaRPr lang="en-US" altLang="en-US" dirty="0">
              <a:latin typeface="Calibri"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a:lvl1pPr>
          </a:lstStyle>
          <a:p>
            <a:pPr>
              <a:defRPr/>
            </a:pPr>
            <a:fld id="{09F15AB3-8433-49B4-AD0F-A4A9545E119B}" type="datetime1">
              <a:rPr lang="en-US"/>
              <a:pPr>
                <a:defRPr/>
              </a:pPr>
              <a:t>9/6/2016</a:t>
            </a:fld>
            <a:endParaRPr lang="en-US" dirty="0"/>
          </a:p>
        </p:txBody>
      </p:sp>
      <p:sp>
        <p:nvSpPr>
          <p:cNvPr id="5" name="Footer Placeholder 18"/>
          <p:cNvSpPr>
            <a:spLocks noGrp="1"/>
          </p:cNvSpPr>
          <p:nvPr>
            <p:ph type="ftr" sz="quarter" idx="11"/>
          </p:nvPr>
        </p:nvSpPr>
        <p:spPr/>
        <p:txBody>
          <a:bodyPr/>
          <a:lstStyle>
            <a:lvl1pPr>
              <a:defRPr/>
            </a:lvl1pPr>
          </a:lstStyle>
          <a:p>
            <a:pPr>
              <a:defRPr/>
            </a:pPr>
            <a:endParaRPr lang="en-US" dirty="0"/>
          </a:p>
        </p:txBody>
      </p:sp>
      <p:sp>
        <p:nvSpPr>
          <p:cNvPr id="6" name="Slide Number Placeholder 26"/>
          <p:cNvSpPr>
            <a:spLocks noGrp="1"/>
          </p:cNvSpPr>
          <p:nvPr>
            <p:ph type="sldNum" sz="quarter" idx="12"/>
          </p:nvPr>
        </p:nvSpPr>
        <p:spPr/>
        <p:txBody>
          <a:bodyPr/>
          <a:lstStyle>
            <a:lvl1pPr>
              <a:defRPr/>
            </a:lvl1pPr>
          </a:lstStyle>
          <a:p>
            <a:pPr>
              <a:defRPr/>
            </a:pPr>
            <a:fld id="{B4411228-4F5F-48CA-8981-42214D08A3DF}" type="slidenum">
              <a:rPr lang="en-US"/>
              <a:pPr>
                <a:defRPr/>
              </a:pPr>
              <a:t>‹#›</a:t>
            </a:fld>
            <a:endParaRPr lang="en-US" dirty="0"/>
          </a:p>
        </p:txBody>
      </p:sp>
    </p:spTree>
    <p:extLst>
      <p:ext uri="{BB962C8B-B14F-4D97-AF65-F5344CB8AC3E}">
        <p14:creationId xmlns:p14="http://schemas.microsoft.com/office/powerpoint/2010/main" val="1955476634"/>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26B0B856-0058-46B4-BC0B-3245F4C0105E}" type="datetime1">
              <a:rPr lang="en-US"/>
              <a:pPr>
                <a:defRPr/>
              </a:pPr>
              <a:t>9/6/2016</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pPr>
              <a:defRPr/>
            </a:pPr>
            <a:fld id="{AD22A6ED-5F5E-4422-A336-97F666E9CEDA}" type="slidenum">
              <a:rPr lang="en-US"/>
              <a:pPr>
                <a:defRPr/>
              </a:pPr>
              <a:t>‹#›</a:t>
            </a:fld>
            <a:endParaRPr lang="en-US" dirty="0"/>
          </a:p>
        </p:txBody>
      </p:sp>
    </p:spTree>
    <p:extLst>
      <p:ext uri="{BB962C8B-B14F-4D97-AF65-F5344CB8AC3E}">
        <p14:creationId xmlns:p14="http://schemas.microsoft.com/office/powerpoint/2010/main" val="10341511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41B9FE33-E05C-4222-96E0-9EF0B40D75B6}" type="datetime1">
              <a:rPr lang="en-US"/>
              <a:pPr>
                <a:defRPr/>
              </a:pPr>
              <a:t>9/6/2016</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pPr>
              <a:defRPr/>
            </a:pPr>
            <a:fld id="{3A0B11D2-12E6-454B-8B0B-385D311E6D8E}" type="slidenum">
              <a:rPr lang="en-US"/>
              <a:pPr>
                <a:defRPr/>
              </a:pPr>
              <a:t>‹#›</a:t>
            </a:fld>
            <a:endParaRPr lang="en-US" dirty="0"/>
          </a:p>
        </p:txBody>
      </p:sp>
    </p:spTree>
    <p:extLst>
      <p:ext uri="{BB962C8B-B14F-4D97-AF65-F5344CB8AC3E}">
        <p14:creationId xmlns:p14="http://schemas.microsoft.com/office/powerpoint/2010/main" val="31217205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F912DC43-8A21-4CEC-8563-4514FD341F48}" type="datetime1">
              <a:rPr lang="en-US"/>
              <a:pPr>
                <a:defRPr/>
              </a:pPr>
              <a:t>9/6/2016</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pPr>
              <a:defRPr/>
            </a:pPr>
            <a:fld id="{19076C94-BE31-4B15-B35D-7B3F2F06D9FE}" type="slidenum">
              <a:rPr lang="en-US"/>
              <a:pPr>
                <a:defRPr/>
              </a:pPr>
              <a:t>‹#›</a:t>
            </a:fld>
            <a:endParaRPr lang="en-US" dirty="0"/>
          </a:p>
        </p:txBody>
      </p:sp>
    </p:spTree>
    <p:extLst>
      <p:ext uri="{BB962C8B-B14F-4D97-AF65-F5344CB8AC3E}">
        <p14:creationId xmlns:p14="http://schemas.microsoft.com/office/powerpoint/2010/main" val="22451070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066465FF-4036-46B7-8156-5186EA51D27B}" type="datetime1">
              <a:rPr lang="en-US"/>
              <a:pPr>
                <a:defRPr/>
              </a:pPr>
              <a:t>9/6/2016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096C2B5E-20BE-403A-871B-1845B54AC15C}" type="slidenum">
              <a:rPr lang="en-US"/>
              <a:pPr>
                <a:defRPr/>
              </a:pPr>
              <a:t>‹#›</a:t>
            </a:fld>
            <a:endParaRPr lang="en-US" dirty="0"/>
          </a:p>
        </p:txBody>
      </p:sp>
    </p:spTree>
    <p:extLst>
      <p:ext uri="{BB962C8B-B14F-4D97-AF65-F5344CB8AC3E}">
        <p14:creationId xmlns:p14="http://schemas.microsoft.com/office/powerpoint/2010/main" val="17621175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CF129F93-A7B3-41D3-9FD6-5737F286D518}" type="datetime1">
              <a:rPr lang="en-US"/>
              <a:pPr>
                <a:defRPr/>
              </a:pPr>
              <a:t>9/6/2016</a:t>
            </a:fld>
            <a:endParaRPr lang="en-US" dirty="0"/>
          </a:p>
        </p:txBody>
      </p:sp>
      <p:sp>
        <p:nvSpPr>
          <p:cNvPr id="6" name="Footer Placeholder 21"/>
          <p:cNvSpPr>
            <a:spLocks noGrp="1"/>
          </p:cNvSpPr>
          <p:nvPr>
            <p:ph type="ftr" sz="quarter" idx="11"/>
          </p:nvPr>
        </p:nvSpPr>
        <p:spPr/>
        <p:txBody>
          <a:bodyPr/>
          <a:lstStyle>
            <a:lvl1pPr>
              <a:defRPr/>
            </a:lvl1pPr>
          </a:lstStyle>
          <a:p>
            <a:pPr>
              <a:defRPr/>
            </a:pPr>
            <a:endParaRPr lang="en-US" dirty="0"/>
          </a:p>
        </p:txBody>
      </p:sp>
      <p:sp>
        <p:nvSpPr>
          <p:cNvPr id="7" name="Slide Number Placeholder 17"/>
          <p:cNvSpPr>
            <a:spLocks noGrp="1"/>
          </p:cNvSpPr>
          <p:nvPr>
            <p:ph type="sldNum" sz="quarter" idx="12"/>
          </p:nvPr>
        </p:nvSpPr>
        <p:spPr/>
        <p:txBody>
          <a:bodyPr/>
          <a:lstStyle>
            <a:lvl1pPr>
              <a:defRPr/>
            </a:lvl1pPr>
          </a:lstStyle>
          <a:p>
            <a:pPr>
              <a:defRPr/>
            </a:pPr>
            <a:fld id="{E90D28FA-9794-4AAB-B7D3-82DC0565FB05}" type="slidenum">
              <a:rPr lang="en-US"/>
              <a:pPr>
                <a:defRPr/>
              </a:pPr>
              <a:t>‹#›</a:t>
            </a:fld>
            <a:endParaRPr lang="en-US" dirty="0"/>
          </a:p>
        </p:txBody>
      </p:sp>
    </p:spTree>
    <p:extLst>
      <p:ext uri="{BB962C8B-B14F-4D97-AF65-F5344CB8AC3E}">
        <p14:creationId xmlns:p14="http://schemas.microsoft.com/office/powerpoint/2010/main" val="40547213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fld id="{D56D9080-F8F3-4B4E-93C0-4DC5BFBA9824}" type="datetime1">
              <a:rPr lang="en-US"/>
              <a:pPr>
                <a:defRPr/>
              </a:pPr>
              <a:t>9/6/2016</a:t>
            </a:fld>
            <a:endParaRPr lang="en-US" dirty="0"/>
          </a:p>
        </p:txBody>
      </p:sp>
      <p:sp>
        <p:nvSpPr>
          <p:cNvPr id="8" name="Footer Placeholder 21"/>
          <p:cNvSpPr>
            <a:spLocks noGrp="1"/>
          </p:cNvSpPr>
          <p:nvPr>
            <p:ph type="ftr" sz="quarter" idx="11"/>
          </p:nvPr>
        </p:nvSpPr>
        <p:spPr/>
        <p:txBody>
          <a:bodyPr/>
          <a:lstStyle>
            <a:lvl1pPr>
              <a:defRPr/>
            </a:lvl1pPr>
          </a:lstStyle>
          <a:p>
            <a:pPr>
              <a:defRPr/>
            </a:pPr>
            <a:endParaRPr lang="en-US" dirty="0"/>
          </a:p>
        </p:txBody>
      </p:sp>
      <p:sp>
        <p:nvSpPr>
          <p:cNvPr id="9" name="Slide Number Placeholder 17"/>
          <p:cNvSpPr>
            <a:spLocks noGrp="1"/>
          </p:cNvSpPr>
          <p:nvPr>
            <p:ph type="sldNum" sz="quarter" idx="12"/>
          </p:nvPr>
        </p:nvSpPr>
        <p:spPr/>
        <p:txBody>
          <a:bodyPr/>
          <a:lstStyle>
            <a:lvl1pPr>
              <a:defRPr/>
            </a:lvl1pPr>
          </a:lstStyle>
          <a:p>
            <a:pPr>
              <a:defRPr/>
            </a:pPr>
            <a:fld id="{C7CAC65D-347B-4C31-A0F9-47F6CFF6CE3A}" type="slidenum">
              <a:rPr lang="en-US"/>
              <a:pPr>
                <a:defRPr/>
              </a:pPr>
              <a:t>‹#›</a:t>
            </a:fld>
            <a:endParaRPr lang="en-US" dirty="0"/>
          </a:p>
        </p:txBody>
      </p:sp>
    </p:spTree>
    <p:extLst>
      <p:ext uri="{BB962C8B-B14F-4D97-AF65-F5344CB8AC3E}">
        <p14:creationId xmlns:p14="http://schemas.microsoft.com/office/powerpoint/2010/main" val="29378537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C5B3B599-267F-486D-896C-1A0B352EA9DD}" type="datetime1">
              <a:rPr lang="en-US"/>
              <a:pPr>
                <a:defRPr/>
              </a:pPr>
              <a:t>9/6/2016</a:t>
            </a:fld>
            <a:endParaRPr lang="en-US" dirty="0"/>
          </a:p>
        </p:txBody>
      </p:sp>
      <p:sp>
        <p:nvSpPr>
          <p:cNvPr id="4" name="Footer Placeholder 21"/>
          <p:cNvSpPr>
            <a:spLocks noGrp="1"/>
          </p:cNvSpPr>
          <p:nvPr>
            <p:ph type="ftr" sz="quarter" idx="11"/>
          </p:nvPr>
        </p:nvSpPr>
        <p:spPr/>
        <p:txBody>
          <a:bodyPr/>
          <a:lstStyle>
            <a:lvl1pPr>
              <a:defRPr/>
            </a:lvl1pPr>
          </a:lstStyle>
          <a:p>
            <a:pPr>
              <a:defRPr/>
            </a:pPr>
            <a:endParaRPr lang="en-US" dirty="0"/>
          </a:p>
        </p:txBody>
      </p:sp>
      <p:sp>
        <p:nvSpPr>
          <p:cNvPr id="5" name="Slide Number Placeholder 17"/>
          <p:cNvSpPr>
            <a:spLocks noGrp="1"/>
          </p:cNvSpPr>
          <p:nvPr>
            <p:ph type="sldNum" sz="quarter" idx="12"/>
          </p:nvPr>
        </p:nvSpPr>
        <p:spPr/>
        <p:txBody>
          <a:bodyPr/>
          <a:lstStyle>
            <a:lvl1pPr>
              <a:defRPr/>
            </a:lvl1pPr>
          </a:lstStyle>
          <a:p>
            <a:pPr>
              <a:defRPr/>
            </a:pPr>
            <a:fld id="{5746332A-0F8F-4270-8B44-36ADB0BE957E}" type="slidenum">
              <a:rPr lang="en-US"/>
              <a:pPr>
                <a:defRPr/>
              </a:pPr>
              <a:t>‹#›</a:t>
            </a:fld>
            <a:endParaRPr lang="en-US" dirty="0"/>
          </a:p>
        </p:txBody>
      </p:sp>
    </p:spTree>
    <p:extLst>
      <p:ext uri="{BB962C8B-B14F-4D97-AF65-F5344CB8AC3E}">
        <p14:creationId xmlns:p14="http://schemas.microsoft.com/office/powerpoint/2010/main" val="35097301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BB338738-5A17-4A39-BC00-7FA8EB71F9AF}" type="datetime1">
              <a:rPr lang="en-US"/>
              <a:pPr>
                <a:defRPr/>
              </a:pPr>
              <a:t>9/6/2016</a:t>
            </a:fld>
            <a:endParaRPr lang="en-US" dirty="0"/>
          </a:p>
        </p:txBody>
      </p:sp>
      <p:sp>
        <p:nvSpPr>
          <p:cNvPr id="3" name="Footer Placeholder 21"/>
          <p:cNvSpPr>
            <a:spLocks noGrp="1"/>
          </p:cNvSpPr>
          <p:nvPr>
            <p:ph type="ftr" sz="quarter" idx="11"/>
          </p:nvPr>
        </p:nvSpPr>
        <p:spPr/>
        <p:txBody>
          <a:bodyPr/>
          <a:lstStyle>
            <a:lvl1pPr>
              <a:defRPr/>
            </a:lvl1pPr>
          </a:lstStyle>
          <a:p>
            <a:pPr>
              <a:defRPr/>
            </a:pPr>
            <a:endParaRPr lang="en-US" dirty="0"/>
          </a:p>
        </p:txBody>
      </p:sp>
      <p:sp>
        <p:nvSpPr>
          <p:cNvPr id="4" name="Slide Number Placeholder 17"/>
          <p:cNvSpPr>
            <a:spLocks noGrp="1"/>
          </p:cNvSpPr>
          <p:nvPr>
            <p:ph type="sldNum" sz="quarter" idx="12"/>
          </p:nvPr>
        </p:nvSpPr>
        <p:spPr/>
        <p:txBody>
          <a:bodyPr/>
          <a:lstStyle>
            <a:lvl1pPr>
              <a:defRPr/>
            </a:lvl1pPr>
          </a:lstStyle>
          <a:p>
            <a:pPr>
              <a:defRPr/>
            </a:pPr>
            <a:fld id="{D9398795-32E8-4830-A25E-4D5A08662CB7}" type="slidenum">
              <a:rPr lang="en-US"/>
              <a:pPr>
                <a:defRPr/>
              </a:pPr>
              <a:t>‹#›</a:t>
            </a:fld>
            <a:endParaRPr lang="en-US" dirty="0"/>
          </a:p>
        </p:txBody>
      </p:sp>
    </p:spTree>
    <p:extLst>
      <p:ext uri="{BB962C8B-B14F-4D97-AF65-F5344CB8AC3E}">
        <p14:creationId xmlns:p14="http://schemas.microsoft.com/office/powerpoint/2010/main" val="20713667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8AB08EB9-199E-40D7-B934-3CC894E5EDCF}" type="datetime1">
              <a:rPr lang="en-US"/>
              <a:pPr>
                <a:defRPr/>
              </a:pPr>
              <a:t>9/6/2016</a:t>
            </a:fld>
            <a:endParaRPr lang="en-US" dirty="0"/>
          </a:p>
        </p:txBody>
      </p:sp>
      <p:sp>
        <p:nvSpPr>
          <p:cNvPr id="6" name="Footer Placeholder 21"/>
          <p:cNvSpPr>
            <a:spLocks noGrp="1"/>
          </p:cNvSpPr>
          <p:nvPr>
            <p:ph type="ftr" sz="quarter" idx="11"/>
          </p:nvPr>
        </p:nvSpPr>
        <p:spPr/>
        <p:txBody>
          <a:bodyPr/>
          <a:lstStyle>
            <a:lvl1pPr>
              <a:defRPr/>
            </a:lvl1pPr>
          </a:lstStyle>
          <a:p>
            <a:pPr>
              <a:defRPr/>
            </a:pPr>
            <a:endParaRPr lang="en-US" dirty="0"/>
          </a:p>
        </p:txBody>
      </p:sp>
      <p:sp>
        <p:nvSpPr>
          <p:cNvPr id="7" name="Slide Number Placeholder 17"/>
          <p:cNvSpPr>
            <a:spLocks noGrp="1"/>
          </p:cNvSpPr>
          <p:nvPr>
            <p:ph type="sldNum" sz="quarter" idx="12"/>
          </p:nvPr>
        </p:nvSpPr>
        <p:spPr/>
        <p:txBody>
          <a:bodyPr/>
          <a:lstStyle>
            <a:lvl1pPr>
              <a:defRPr/>
            </a:lvl1pPr>
          </a:lstStyle>
          <a:p>
            <a:pPr>
              <a:defRPr/>
            </a:pPr>
            <a:fld id="{A86800B7-AB64-480E-93C1-77CF630D5956}" type="slidenum">
              <a:rPr lang="en-US"/>
              <a:pPr>
                <a:defRPr/>
              </a:pPr>
              <a:t>‹#›</a:t>
            </a:fld>
            <a:endParaRPr lang="en-US" dirty="0"/>
          </a:p>
        </p:txBody>
      </p:sp>
    </p:spTree>
    <p:extLst>
      <p:ext uri="{BB962C8B-B14F-4D97-AF65-F5344CB8AC3E}">
        <p14:creationId xmlns:p14="http://schemas.microsoft.com/office/powerpoint/2010/main" val="23459973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Right Triangle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Freeform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8" name="Freeform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dirty="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08ADE6E8-1EA5-47A4-B6D3-5339A2A2585F}" type="datetime1">
              <a:rPr lang="en-US"/>
              <a:pPr>
                <a:defRPr/>
              </a:pPr>
              <a:t>9/6/2016</a:t>
            </a:fld>
            <a:endParaRPr lang="en-US" dirty="0"/>
          </a:p>
        </p:txBody>
      </p:sp>
      <p:sp>
        <p:nvSpPr>
          <p:cNvPr id="10" name="Footer Placeholder 5"/>
          <p:cNvSpPr>
            <a:spLocks noGrp="1"/>
          </p:cNvSpPr>
          <p:nvPr>
            <p:ph type="ftr" sz="quarter" idx="11"/>
          </p:nvPr>
        </p:nvSpPr>
        <p:spPr/>
        <p:txBody>
          <a:bodyPr/>
          <a:lstStyle>
            <a:lvl1pPr>
              <a:defRPr/>
            </a:lvl1pPr>
          </a:lstStyle>
          <a:p>
            <a:pPr>
              <a:defRPr/>
            </a:pPr>
            <a:endParaRPr lang="en-US" dirty="0"/>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28C83087-89E9-4A9A-A054-DE273C506278}" type="slidenum">
              <a:rPr lang="en-US"/>
              <a:pPr>
                <a:defRPr/>
              </a:pPr>
              <a:t>‹#›</a:t>
            </a:fld>
            <a:endParaRPr lang="en-US" dirty="0"/>
          </a:p>
        </p:txBody>
      </p:sp>
    </p:spTree>
    <p:extLst>
      <p:ext uri="{BB962C8B-B14F-4D97-AF65-F5344CB8AC3E}">
        <p14:creationId xmlns:p14="http://schemas.microsoft.com/office/powerpoint/2010/main" val="33411402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1028" name="Title Placeholder 8"/>
          <p:cNvSpPr>
            <a:spLocks noGrp="1"/>
          </p:cNvSpPr>
          <p:nvPr>
            <p:ph type="title"/>
          </p:nvPr>
        </p:nvSpPr>
        <p:spPr bwMode="auto">
          <a:xfrm>
            <a:off x="457200" y="7048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en-US" altLang="en-US" smtClean="0"/>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smtClean="0">
                <a:solidFill>
                  <a:schemeClr val="tx2">
                    <a:shade val="90000"/>
                  </a:schemeClr>
                </a:solidFill>
                <a:latin typeface="+mn-lt"/>
                <a:cs typeface="+mn-cs"/>
              </a:defRPr>
            </a:lvl1pPr>
          </a:lstStyle>
          <a:p>
            <a:pPr>
              <a:defRPr/>
            </a:pPr>
            <a:fld id="{3D26C072-85DB-469A-8A9C-54A165AE2064}" type="datetime1">
              <a:rPr lang="en-US"/>
              <a:pPr>
                <a:defRPr/>
              </a:pPr>
              <a:t>9/6/2016</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dirty="0">
                <a:solidFill>
                  <a:schemeClr val="tx2">
                    <a:shade val="90000"/>
                  </a:schemeClr>
                </a:solidFill>
                <a:latin typeface="+mn-lt"/>
                <a:cs typeface="+mn-cs"/>
              </a:defRPr>
            </a:lvl1pPr>
          </a:lstStyle>
          <a:p>
            <a:pPr>
              <a:defRPr/>
            </a:pPr>
            <a:endParaRPr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smtClean="0">
                <a:solidFill>
                  <a:schemeClr val="tx2">
                    <a:shade val="90000"/>
                  </a:schemeClr>
                </a:solidFill>
                <a:latin typeface="+mn-lt"/>
                <a:cs typeface="+mn-cs"/>
              </a:defRPr>
            </a:lvl1pPr>
          </a:lstStyle>
          <a:p>
            <a:pPr>
              <a:defRPr/>
            </a:pPr>
            <a:fld id="{7A2E6EB6-7216-4B6B-BACE-9B9AE1CB4C9B}" type="slidenum">
              <a:rPr lang="en-US"/>
              <a:pPr>
                <a:defRPr/>
              </a:pPr>
              <a:t>‹#›</a:t>
            </a:fld>
            <a:endParaRPr lang="en-US" dirty="0"/>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grpSp>
    </p:spTree>
  </p:cSld>
  <p:clrMap bg1="lt1" tx1="dk1" bg2="lt2" tx2="dk2" accent1="accent1" accent2="accent2" accent3="accent3" accent4="accent4" accent5="accent5" accent6="accent6" hlink="hlink" folHlink="folHlink"/>
  <p:sldLayoutIdLst>
    <p:sldLayoutId id="2147483683" r:id="rId1"/>
    <p:sldLayoutId id="2147483675" r:id="rId2"/>
    <p:sldLayoutId id="2147483684" r:id="rId3"/>
    <p:sldLayoutId id="2147483676" r:id="rId4"/>
    <p:sldLayoutId id="2147483677" r:id="rId5"/>
    <p:sldLayoutId id="2147483678" r:id="rId6"/>
    <p:sldLayoutId id="2147483679" r:id="rId7"/>
    <p:sldLayoutId id="2147483680" r:id="rId8"/>
    <p:sldLayoutId id="2147483685" r:id="rId9"/>
    <p:sldLayoutId id="2147483681" r:id="rId10"/>
    <p:sldLayoutId id="2147483682" r:id="rId11"/>
  </p:sldLayoutIdLst>
  <p:hf hdr="0" ftr="0" dt="0"/>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itchFamily="34" charset="0"/>
        </a:defRPr>
      </a:lvl2pPr>
      <a:lvl3pPr algn="l" rtl="0" fontAlgn="base">
        <a:spcBef>
          <a:spcPct val="0"/>
        </a:spcBef>
        <a:spcAft>
          <a:spcPct val="0"/>
        </a:spcAft>
        <a:defRPr sz="5000">
          <a:solidFill>
            <a:schemeClr val="tx2"/>
          </a:solidFill>
          <a:latin typeface="Calibri" pitchFamily="34" charset="0"/>
        </a:defRPr>
      </a:lvl3pPr>
      <a:lvl4pPr algn="l" rtl="0" fontAlgn="base">
        <a:spcBef>
          <a:spcPct val="0"/>
        </a:spcBef>
        <a:spcAft>
          <a:spcPct val="0"/>
        </a:spcAft>
        <a:defRPr sz="5000">
          <a:solidFill>
            <a:schemeClr val="tx2"/>
          </a:solidFill>
          <a:latin typeface="Calibri" pitchFamily="34" charset="0"/>
        </a:defRPr>
      </a:lvl4pPr>
      <a:lvl5pPr algn="l" rtl="0" fontAlgn="base">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fontAlgn="base">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2.w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3.w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4.w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5.w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6.wmf"/><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27.w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9.w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0.w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1.w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2.w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33.w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4.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35.wm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36.w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3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38.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143000"/>
            <a:ext cx="7851648" cy="1752600"/>
          </a:xfrm>
        </p:spPr>
        <p:txBody>
          <a:bodyPr>
            <a:normAutofit fontScale="90000"/>
          </a:bodyPr>
          <a:lstStyle/>
          <a:p>
            <a:pPr algn="ctr" fontAlgn="auto">
              <a:spcAft>
                <a:spcPts val="0"/>
              </a:spcAft>
              <a:defRPr/>
            </a:pPr>
            <a:r>
              <a:rPr lang="en-US" sz="4900" dirty="0" smtClean="0"/>
              <a:t/>
            </a:r>
            <a:br>
              <a:rPr lang="en-US" sz="4900" dirty="0" smtClean="0"/>
            </a:br>
            <a:r>
              <a:rPr lang="en-US" sz="4900" dirty="0"/>
              <a:t/>
            </a:r>
            <a:br>
              <a:rPr lang="en-US" sz="4900" dirty="0"/>
            </a:br>
            <a:r>
              <a:rPr lang="en-US" sz="4900" dirty="0" smtClean="0"/>
              <a:t/>
            </a:r>
            <a:br>
              <a:rPr lang="en-US" sz="4900" dirty="0" smtClean="0"/>
            </a:br>
            <a:r>
              <a:rPr lang="en-US" sz="4900" dirty="0" smtClean="0"/>
              <a:t> </a:t>
            </a:r>
            <a:br>
              <a:rPr lang="en-US" sz="4900" dirty="0" smtClean="0"/>
            </a:br>
            <a:r>
              <a:rPr lang="en-US" sz="4900" dirty="0"/>
              <a:t/>
            </a:r>
            <a:br>
              <a:rPr lang="en-US" sz="4900" dirty="0"/>
            </a:br>
            <a:r>
              <a:rPr lang="en-US" sz="4900" dirty="0" smtClean="0"/>
              <a:t>NJ Workers’ Compensation Case Studies </a:t>
            </a:r>
            <a:r>
              <a:rPr lang="en-US" dirty="0" smtClean="0"/>
              <a:t/>
            </a:r>
            <a:br>
              <a:rPr lang="en-US" dirty="0" smtClean="0"/>
            </a:br>
            <a:endParaRPr lang="en-US" dirty="0"/>
          </a:p>
        </p:txBody>
      </p:sp>
      <p:sp>
        <p:nvSpPr>
          <p:cNvPr id="3" name="Subtitle 2"/>
          <p:cNvSpPr>
            <a:spLocks noGrp="1"/>
          </p:cNvSpPr>
          <p:nvPr>
            <p:ph type="subTitle" idx="1"/>
          </p:nvPr>
        </p:nvSpPr>
        <p:spPr>
          <a:xfrm>
            <a:off x="533400" y="3228975"/>
            <a:ext cx="8153400" cy="2181225"/>
          </a:xfrm>
        </p:spPr>
        <p:txBody>
          <a:bodyPr>
            <a:normAutofit/>
          </a:bodyPr>
          <a:lstStyle/>
          <a:p>
            <a:pPr marR="0" algn="ctr">
              <a:lnSpc>
                <a:spcPct val="80000"/>
              </a:lnSpc>
            </a:pPr>
            <a:r>
              <a:rPr lang="en-US" altLang="en-US" sz="3000" dirty="0" smtClean="0"/>
              <a:t>THREE CASE STUDIES</a:t>
            </a:r>
          </a:p>
          <a:p>
            <a:pPr marR="0" algn="ctr">
              <a:lnSpc>
                <a:spcPct val="80000"/>
              </a:lnSpc>
            </a:pPr>
            <a:r>
              <a:rPr lang="en-US" altLang="en-US" dirty="0" smtClean="0"/>
              <a:t>Presented by Inservco Insurance Services</a:t>
            </a:r>
          </a:p>
          <a:p>
            <a:pPr marR="0" algn="ctr">
              <a:lnSpc>
                <a:spcPct val="80000"/>
              </a:lnSpc>
            </a:pPr>
            <a:r>
              <a:rPr lang="en-US" altLang="en-US" dirty="0" smtClean="0"/>
              <a:t>September 30, 2016</a:t>
            </a:r>
          </a:p>
          <a:p>
            <a:pPr marR="0" algn="ctr">
              <a:lnSpc>
                <a:spcPct val="80000"/>
              </a:lnSpc>
            </a:pPr>
            <a:endParaRPr lang="en-US" altLang="en-US" dirty="0" smtClean="0"/>
          </a:p>
          <a:p>
            <a:pPr lvl="1" algn="l">
              <a:lnSpc>
                <a:spcPct val="80000"/>
              </a:lnSpc>
            </a:pPr>
            <a:r>
              <a:rPr lang="en-US" altLang="en-US" sz="1100" dirty="0" smtClean="0"/>
              <a:t>             	             </a:t>
            </a:r>
          </a:p>
          <a:p>
            <a:pPr lvl="1" algn="l">
              <a:lnSpc>
                <a:spcPct val="80000"/>
              </a:lnSpc>
            </a:pPr>
            <a:r>
              <a:rPr lang="en-US" altLang="en-US" sz="1100" dirty="0" smtClean="0"/>
              <a:t>				</a:t>
            </a:r>
          </a:p>
          <a:p>
            <a:pPr marR="0">
              <a:lnSpc>
                <a:spcPct val="80000"/>
              </a:lnSpc>
            </a:pPr>
            <a:endParaRPr lang="en-US" altLang="en-US" sz="2400" dirty="0" smtClean="0"/>
          </a:p>
        </p:txBody>
      </p:sp>
      <p:sp>
        <p:nvSpPr>
          <p:cNvPr id="12" name="Slide Number Placeholder 11"/>
          <p:cNvSpPr>
            <a:spLocks noGrp="1"/>
          </p:cNvSpPr>
          <p:nvPr>
            <p:ph type="sldNum" sz="quarter" idx="12"/>
          </p:nvPr>
        </p:nvSpPr>
        <p:spPr/>
        <p:txBody>
          <a:bodyPr/>
          <a:lstStyle/>
          <a:p>
            <a:pPr>
              <a:defRPr/>
            </a:pPr>
            <a:fld id="{586BB339-2820-4B2E-A74E-C3EFD5249339}" type="slidenum">
              <a:rPr lang="en-US"/>
              <a:pPr>
                <a:defRPr/>
              </a:pPr>
              <a:t>1</a:t>
            </a:fld>
            <a:endParaRPr lang="en-US" dirty="0"/>
          </a:p>
        </p:txBody>
      </p:sp>
      <p:pic>
        <p:nvPicPr>
          <p:cNvPr id="1026" name="Picture 2" descr="P:\COMMON\LOGOS\abcINSERVCO_COLOR_BITMAP.BM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2999" y="4953000"/>
            <a:ext cx="7162801" cy="1143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D9398795-32E8-4830-A25E-4D5A08662CB7}" type="slidenum">
              <a:rPr lang="en-US" smtClean="0"/>
              <a:pPr>
                <a:defRPr/>
              </a:pPr>
              <a:t>10</a:t>
            </a:fld>
            <a:endParaRPr lang="en-US" dirty="0"/>
          </a:p>
        </p:txBody>
      </p:sp>
      <p:sp>
        <p:nvSpPr>
          <p:cNvPr id="3" name="Rectangle 2"/>
          <p:cNvSpPr/>
          <p:nvPr/>
        </p:nvSpPr>
        <p:spPr>
          <a:xfrm>
            <a:off x="381000" y="1066801"/>
            <a:ext cx="7772400" cy="1569660"/>
          </a:xfrm>
          <a:prstGeom prst="rect">
            <a:avLst/>
          </a:prstGeom>
        </p:spPr>
        <p:txBody>
          <a:bodyPr wrap="square">
            <a:spAutoFit/>
          </a:bodyPr>
          <a:lstStyle/>
          <a:p>
            <a:r>
              <a:rPr lang="en-US" sz="2400" dirty="0"/>
              <a:t>At this time the employee had been out of work for 29 weeks and was therefore due $9,135.00 in temporary disability compensation plus  a permanency award of  22 ½% ($33,967) for an un-operated herniated disc at L5-S1</a:t>
            </a:r>
          </a:p>
        </p:txBody>
      </p:sp>
    </p:spTree>
    <p:extLst>
      <p:ext uri="{BB962C8B-B14F-4D97-AF65-F5344CB8AC3E}">
        <p14:creationId xmlns:p14="http://schemas.microsoft.com/office/powerpoint/2010/main" val="489435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r>
              <a:rPr lang="en-US" dirty="0" smtClean="0"/>
              <a:t> </a:t>
            </a:r>
            <a:endParaRPr lang="en-US" dirty="0"/>
          </a:p>
        </p:txBody>
      </p:sp>
      <p:sp>
        <p:nvSpPr>
          <p:cNvPr id="3" name="Content Placeholder 2"/>
          <p:cNvSpPr>
            <a:spLocks noGrp="1"/>
          </p:cNvSpPr>
          <p:nvPr>
            <p:ph idx="1"/>
          </p:nvPr>
        </p:nvSpPr>
        <p:spPr>
          <a:xfrm>
            <a:off x="457200" y="990600"/>
            <a:ext cx="8229600" cy="5334000"/>
          </a:xfrm>
        </p:spPr>
        <p:txBody>
          <a:bodyPr>
            <a:normAutofit/>
          </a:bodyPr>
          <a:lstStyle/>
          <a:p>
            <a:pPr marL="274320" indent="-274320" algn="just" fontAlgn="auto">
              <a:spcAft>
                <a:spcPts val="0"/>
              </a:spcAft>
              <a:buClr>
                <a:schemeClr val="accent3"/>
              </a:buClr>
              <a:buFont typeface="Wingdings 2"/>
              <a:buChar char=""/>
              <a:defRPr/>
            </a:pPr>
            <a:r>
              <a:rPr lang="en-US" dirty="0" smtClean="0"/>
              <a:t>indicated </a:t>
            </a:r>
            <a:r>
              <a:rPr lang="en-US" dirty="0"/>
              <a:t>that there was no actual or potential lien for subrogation because defense counsel was of the belief that the fall had occurred on the employer’s premises.  </a:t>
            </a:r>
          </a:p>
          <a:p>
            <a:pPr marL="274320" indent="-274320" algn="just" fontAlgn="auto">
              <a:spcAft>
                <a:spcPts val="0"/>
              </a:spcAft>
              <a:buClr>
                <a:schemeClr val="accent3"/>
              </a:buClr>
              <a:buFont typeface="Wingdings 2"/>
              <a:buChar char=""/>
              <a:defRPr/>
            </a:pPr>
            <a:r>
              <a:rPr lang="en-US" dirty="0"/>
              <a:t>One month after the workers’ compensation claim was settled, the claimant filed suit against the owner of the garage, and that suit was eventually settled for $50,000 without the employer’s knowledge.</a:t>
            </a:r>
          </a:p>
          <a:p>
            <a:pPr marL="0" indent="0" fontAlgn="auto">
              <a:spcAft>
                <a:spcPts val="0"/>
              </a:spcAft>
              <a:buClr>
                <a:schemeClr val="accent3"/>
              </a:buClr>
              <a:buFont typeface="Wingdings 2"/>
              <a:buNone/>
              <a:defRPr/>
            </a:pPr>
            <a:endParaRPr lang="en-US" dirty="0"/>
          </a:p>
          <a:p>
            <a:pPr marL="274320" indent="-274320" fontAlgn="auto">
              <a:spcAft>
                <a:spcPts val="0"/>
              </a:spcAft>
              <a:buClr>
                <a:schemeClr val="accent3"/>
              </a:buClr>
              <a:buFont typeface="Wingdings 2"/>
              <a:buChar char=""/>
              <a:defRPr/>
            </a:pPr>
            <a:endParaRPr lang="en-US" dirty="0"/>
          </a:p>
        </p:txBody>
      </p:sp>
      <p:pic>
        <p:nvPicPr>
          <p:cNvPr id="21508" name="Picture 2" descr="C:\Users\isdnn\AppData\Local\Microsoft\Windows\Temporary Internet Files\Content.IE5\O10A10WR\MC900384170[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00" y="4800600"/>
            <a:ext cx="1009650" cy="1825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Slide Number Placeholder 10"/>
          <p:cNvSpPr>
            <a:spLocks noGrp="1"/>
          </p:cNvSpPr>
          <p:nvPr>
            <p:ph type="sldNum" sz="quarter" idx="12"/>
          </p:nvPr>
        </p:nvSpPr>
        <p:spPr/>
        <p:txBody>
          <a:bodyPr/>
          <a:lstStyle/>
          <a:p>
            <a:pPr>
              <a:defRPr/>
            </a:pPr>
            <a:fld id="{806506E9-AA5A-46F2-9345-D54DD61C2F98}" type="slidenum">
              <a:rPr lang="en-US"/>
              <a:pPr>
                <a:defRPr/>
              </a:pPr>
              <a:t>11</a:t>
            </a:fld>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r>
              <a:rPr lang="en-US" dirty="0" smtClean="0"/>
              <a:t> </a:t>
            </a:r>
            <a:endParaRPr lang="en-US" dirty="0"/>
          </a:p>
        </p:txBody>
      </p:sp>
      <p:sp>
        <p:nvSpPr>
          <p:cNvPr id="3" name="Content Placeholder 2"/>
          <p:cNvSpPr>
            <a:spLocks noGrp="1"/>
          </p:cNvSpPr>
          <p:nvPr>
            <p:ph idx="1"/>
          </p:nvPr>
        </p:nvSpPr>
        <p:spPr>
          <a:xfrm>
            <a:off x="457200" y="990600"/>
            <a:ext cx="8229600" cy="5334000"/>
          </a:xfrm>
        </p:spPr>
        <p:txBody>
          <a:bodyPr>
            <a:normAutofit/>
          </a:bodyPr>
          <a:lstStyle/>
          <a:p>
            <a:pPr marL="274320" indent="-274320" algn="just" fontAlgn="auto">
              <a:spcAft>
                <a:spcPts val="0"/>
              </a:spcAft>
              <a:buClr>
                <a:schemeClr val="accent3"/>
              </a:buClr>
              <a:buFont typeface="Wingdings 2"/>
              <a:buChar char=""/>
              <a:defRPr/>
            </a:pPr>
            <a:r>
              <a:rPr lang="en-US" dirty="0" smtClean="0"/>
              <a:t>indicated </a:t>
            </a:r>
            <a:r>
              <a:rPr lang="en-US" dirty="0"/>
              <a:t>that there was no actual or potential lien for subrogation because defense counsel was of the belief that the fall had occurred on the employer’s premises.  </a:t>
            </a:r>
          </a:p>
          <a:p>
            <a:pPr marL="274320" indent="-274320" algn="just" fontAlgn="auto">
              <a:spcAft>
                <a:spcPts val="0"/>
              </a:spcAft>
              <a:buClr>
                <a:schemeClr val="accent3"/>
              </a:buClr>
              <a:buFont typeface="Wingdings 2"/>
              <a:buChar char=""/>
              <a:defRPr/>
            </a:pPr>
            <a:r>
              <a:rPr lang="en-US" dirty="0"/>
              <a:t>One month after the workers’ compensation claim was settled, the claimant filed suit against the owner of the garage, and that suit was eventually settled for $50,000 without the employer’s knowledge.</a:t>
            </a:r>
          </a:p>
          <a:p>
            <a:pPr marL="0" indent="0" fontAlgn="auto">
              <a:spcAft>
                <a:spcPts val="0"/>
              </a:spcAft>
              <a:buClr>
                <a:schemeClr val="accent3"/>
              </a:buClr>
              <a:buFont typeface="Wingdings 2"/>
              <a:buNone/>
              <a:defRPr/>
            </a:pPr>
            <a:endParaRPr lang="en-US" dirty="0"/>
          </a:p>
          <a:p>
            <a:pPr marL="274320" indent="-274320" fontAlgn="auto">
              <a:spcAft>
                <a:spcPts val="0"/>
              </a:spcAft>
              <a:buClr>
                <a:schemeClr val="accent3"/>
              </a:buClr>
              <a:buFont typeface="Wingdings 2"/>
              <a:buChar char=""/>
              <a:defRPr/>
            </a:pPr>
            <a:endParaRPr lang="en-US" dirty="0"/>
          </a:p>
        </p:txBody>
      </p:sp>
      <p:pic>
        <p:nvPicPr>
          <p:cNvPr id="21508" name="Picture 2" descr="C:\Users\isdnn\AppData\Local\Microsoft\Windows\Temporary Internet Files\Content.IE5\O10A10WR\MC900384170[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00" y="4800600"/>
            <a:ext cx="1009650" cy="1825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Slide Number Placeholder 10"/>
          <p:cNvSpPr>
            <a:spLocks noGrp="1"/>
          </p:cNvSpPr>
          <p:nvPr>
            <p:ph type="sldNum" sz="quarter" idx="12"/>
          </p:nvPr>
        </p:nvSpPr>
        <p:spPr/>
        <p:txBody>
          <a:bodyPr/>
          <a:lstStyle/>
          <a:p>
            <a:pPr>
              <a:defRPr/>
            </a:pPr>
            <a:fld id="{806506E9-AA5A-46F2-9345-D54DD61C2F98}" type="slidenum">
              <a:rPr lang="en-US"/>
              <a:pPr>
                <a:defRPr/>
              </a:pPr>
              <a:t>12</a:t>
            </a:fld>
            <a:endParaRPr lang="en-US" dirty="0"/>
          </a:p>
        </p:txBody>
      </p:sp>
    </p:spTree>
    <p:extLst>
      <p:ext uri="{BB962C8B-B14F-4D97-AF65-F5344CB8AC3E}">
        <p14:creationId xmlns:p14="http://schemas.microsoft.com/office/powerpoint/2010/main" val="14118474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209550"/>
          </a:xfrm>
        </p:spPr>
        <p:txBody>
          <a:bodyPr>
            <a:normAutofit fontScale="90000"/>
          </a:bodyPr>
          <a:lstStyle/>
          <a:p>
            <a:pPr fontAlgn="auto">
              <a:spcAft>
                <a:spcPts val="0"/>
              </a:spcAft>
              <a:defRPr/>
            </a:pPr>
            <a:r>
              <a:rPr lang="en-US" dirty="0" smtClean="0"/>
              <a:t> </a:t>
            </a:r>
            <a:endParaRPr lang="en-US" dirty="0"/>
          </a:p>
        </p:txBody>
      </p:sp>
      <p:sp>
        <p:nvSpPr>
          <p:cNvPr id="3" name="Content Placeholder 2"/>
          <p:cNvSpPr>
            <a:spLocks noGrp="1"/>
          </p:cNvSpPr>
          <p:nvPr>
            <p:ph idx="1"/>
          </p:nvPr>
        </p:nvSpPr>
        <p:spPr>
          <a:xfrm>
            <a:off x="457200" y="838200"/>
            <a:ext cx="8229600" cy="5486400"/>
          </a:xfrm>
        </p:spPr>
        <p:txBody>
          <a:bodyPr>
            <a:normAutofit/>
          </a:bodyPr>
          <a:lstStyle/>
          <a:p>
            <a:pPr marL="274320" indent="-274320" fontAlgn="auto">
              <a:spcAft>
                <a:spcPts val="0"/>
              </a:spcAft>
              <a:buClr>
                <a:schemeClr val="accent3"/>
              </a:buClr>
              <a:buFont typeface="Wingdings 2"/>
              <a:buChar char=""/>
              <a:defRPr/>
            </a:pPr>
            <a:r>
              <a:rPr lang="en-US" dirty="0"/>
              <a:t>In total, the employer </a:t>
            </a:r>
            <a:r>
              <a:rPr lang="en-US" dirty="0" smtClean="0"/>
              <a:t>paid:</a:t>
            </a:r>
          </a:p>
          <a:p>
            <a:pPr marL="274320" indent="-274320" fontAlgn="auto">
              <a:spcAft>
                <a:spcPts val="0"/>
              </a:spcAft>
              <a:buClr>
                <a:schemeClr val="accent3"/>
              </a:buClr>
              <a:buFont typeface="Wingdings 2"/>
              <a:buChar char=""/>
              <a:defRPr/>
            </a:pPr>
            <a:r>
              <a:rPr lang="en-US" dirty="0" smtClean="0"/>
              <a:t>Medical	6 months			$79,412</a:t>
            </a:r>
          </a:p>
          <a:p>
            <a:pPr marL="274320" indent="-274320" fontAlgn="auto">
              <a:spcAft>
                <a:spcPts val="0"/>
              </a:spcAft>
              <a:buClr>
                <a:schemeClr val="accent3"/>
              </a:buClr>
              <a:buFont typeface="Wingdings 2"/>
              <a:buChar char=""/>
              <a:defRPr/>
            </a:pPr>
            <a:r>
              <a:rPr lang="en-US" dirty="0" smtClean="0"/>
              <a:t>Temporary Disability			$ 9,135</a:t>
            </a:r>
          </a:p>
          <a:p>
            <a:pPr marL="274320" indent="-274320" fontAlgn="auto">
              <a:spcAft>
                <a:spcPts val="0"/>
              </a:spcAft>
              <a:buClr>
                <a:schemeClr val="accent3"/>
              </a:buClr>
              <a:buFont typeface="Wingdings 2"/>
              <a:buChar char=""/>
              <a:defRPr/>
            </a:pPr>
            <a:r>
              <a:rPr lang="en-US" dirty="0" smtClean="0"/>
              <a:t>Partial </a:t>
            </a:r>
            <a:r>
              <a:rPr lang="en-US" dirty="0"/>
              <a:t>T</a:t>
            </a:r>
            <a:r>
              <a:rPr lang="en-US" dirty="0" smtClean="0"/>
              <a:t>otal Disability			$33,967</a:t>
            </a:r>
          </a:p>
          <a:p>
            <a:pPr marL="274320" indent="-274320" fontAlgn="auto">
              <a:spcAft>
                <a:spcPts val="0"/>
              </a:spcAft>
              <a:buClr>
                <a:schemeClr val="accent3"/>
              </a:buClr>
              <a:buFont typeface="Wingdings 2"/>
              <a:buChar char=""/>
              <a:defRPr/>
            </a:pPr>
            <a:r>
              <a:rPr lang="en-US" dirty="0" smtClean="0"/>
              <a:t>Defense costs			  	$ 5,000</a:t>
            </a:r>
          </a:p>
          <a:p>
            <a:pPr marL="274320" indent="-274320" fontAlgn="auto">
              <a:spcAft>
                <a:spcPts val="0"/>
              </a:spcAft>
              <a:buClr>
                <a:schemeClr val="accent3"/>
              </a:buClr>
              <a:buFont typeface="Wingdings 2"/>
              <a:buChar char=""/>
              <a:defRPr/>
            </a:pPr>
            <a:r>
              <a:rPr lang="en-US" dirty="0" smtClean="0"/>
              <a:t>IME fees 				            $3,000</a:t>
            </a:r>
          </a:p>
          <a:p>
            <a:pPr marL="274320" indent="-274320" fontAlgn="auto">
              <a:spcAft>
                <a:spcPts val="0"/>
              </a:spcAft>
              <a:buClr>
                <a:schemeClr val="accent3"/>
              </a:buClr>
              <a:buFont typeface="Wingdings 2"/>
              <a:buChar char=""/>
              <a:defRPr/>
            </a:pPr>
            <a:endParaRPr lang="en-US" dirty="0"/>
          </a:p>
          <a:p>
            <a:pPr marL="274320" indent="-274320" fontAlgn="auto">
              <a:spcAft>
                <a:spcPts val="0"/>
              </a:spcAft>
              <a:buClr>
                <a:schemeClr val="accent3"/>
              </a:buClr>
              <a:buFont typeface="Wingdings 2"/>
              <a:buChar char=""/>
              <a:defRPr/>
            </a:pPr>
            <a:r>
              <a:rPr lang="en-US" dirty="0" smtClean="0"/>
              <a:t>TOTAL					$130,514				</a:t>
            </a:r>
          </a:p>
          <a:p>
            <a:pPr marL="274320" indent="-274320" fontAlgn="auto">
              <a:spcAft>
                <a:spcPts val="0"/>
              </a:spcAft>
              <a:buClr>
                <a:schemeClr val="accent3"/>
              </a:buClr>
              <a:buFont typeface="Wingdings 2"/>
              <a:buChar char=""/>
              <a:defRPr/>
            </a:pPr>
            <a:endParaRPr lang="en-US" dirty="0" smtClean="0"/>
          </a:p>
          <a:p>
            <a:pPr marL="274320" indent="-274320" fontAlgn="auto">
              <a:spcAft>
                <a:spcPts val="0"/>
              </a:spcAft>
              <a:buClr>
                <a:schemeClr val="accent3"/>
              </a:buClr>
              <a:buFont typeface="Wingdings 2"/>
              <a:buChar char=""/>
              <a:defRPr/>
            </a:pPr>
            <a:endParaRPr lang="en-US" dirty="0" smtClean="0"/>
          </a:p>
          <a:p>
            <a:pPr marL="274320" indent="-274320" fontAlgn="auto">
              <a:spcAft>
                <a:spcPts val="0"/>
              </a:spcAft>
              <a:buClr>
                <a:schemeClr val="accent3"/>
              </a:buClr>
              <a:buFont typeface="Wingdings 2"/>
              <a:buChar char=""/>
              <a:defRPr/>
            </a:pPr>
            <a:endParaRPr lang="en-US" dirty="0" smtClean="0"/>
          </a:p>
          <a:p>
            <a:pPr marL="274320" indent="-274320" fontAlgn="auto">
              <a:spcAft>
                <a:spcPts val="0"/>
              </a:spcAft>
              <a:buClr>
                <a:schemeClr val="accent3"/>
              </a:buClr>
              <a:buFont typeface="Wingdings 2"/>
              <a:buChar char=""/>
              <a:defRPr/>
            </a:pPr>
            <a:endParaRPr lang="en-US" dirty="0"/>
          </a:p>
          <a:p>
            <a:pPr marL="274320" indent="-274320" fontAlgn="auto">
              <a:spcAft>
                <a:spcPts val="0"/>
              </a:spcAft>
              <a:buClr>
                <a:schemeClr val="accent3"/>
              </a:buClr>
              <a:buFont typeface="Wingdings 2"/>
              <a:buChar char=""/>
              <a:defRPr/>
            </a:pPr>
            <a:endParaRPr lang="en-US" dirty="0"/>
          </a:p>
        </p:txBody>
      </p:sp>
      <p:pic>
        <p:nvPicPr>
          <p:cNvPr id="22532" name="Picture 2" descr="C:\Users\isdnn\AppData\Local\Microsoft\Windows\Temporary Internet Files\Content.IE5\A9B0ZADL\MC900391684[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62800" y="4876800"/>
            <a:ext cx="1836738" cy="175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Slide Number Placeholder 10"/>
          <p:cNvSpPr>
            <a:spLocks noGrp="1"/>
          </p:cNvSpPr>
          <p:nvPr>
            <p:ph type="sldNum" sz="quarter" idx="12"/>
          </p:nvPr>
        </p:nvSpPr>
        <p:spPr/>
        <p:txBody>
          <a:bodyPr/>
          <a:lstStyle/>
          <a:p>
            <a:pPr>
              <a:defRPr/>
            </a:pPr>
            <a:fld id="{E074E3C2-43DF-47F3-B0D4-CF42FC00DEA5}" type="slidenum">
              <a:rPr lang="en-US"/>
              <a:pPr>
                <a:defRPr/>
              </a:pPr>
              <a:t>13</a:t>
            </a:fld>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pPr algn="ctr"/>
            <a:r>
              <a:rPr lang="en-US" altLang="en-US" dirty="0" smtClean="0"/>
              <a:t>ISSUES</a:t>
            </a:r>
          </a:p>
        </p:txBody>
      </p:sp>
      <p:sp>
        <p:nvSpPr>
          <p:cNvPr id="3" name="Content Placeholder 2"/>
          <p:cNvSpPr>
            <a:spLocks noGrp="1"/>
          </p:cNvSpPr>
          <p:nvPr>
            <p:ph idx="1"/>
          </p:nvPr>
        </p:nvSpPr>
        <p:spPr/>
        <p:txBody>
          <a:bodyPr>
            <a:normAutofit fontScale="92500" lnSpcReduction="10000"/>
          </a:bodyPr>
          <a:lstStyle/>
          <a:p>
            <a:pPr marL="274320" indent="-274320" algn="just" fontAlgn="auto">
              <a:spcAft>
                <a:spcPts val="0"/>
              </a:spcAft>
              <a:buClr>
                <a:schemeClr val="accent3"/>
              </a:buClr>
              <a:buFont typeface="Wingdings 2"/>
              <a:buChar char=""/>
              <a:defRPr/>
            </a:pPr>
            <a:r>
              <a:rPr lang="en-US" dirty="0" smtClean="0"/>
              <a:t>All potential claims need to immediately be reported to the Insurance Carrier or TPA, whether or not the employer believes the claim to be compensable.</a:t>
            </a:r>
          </a:p>
          <a:p>
            <a:pPr marL="274320" indent="-274320" algn="just" fontAlgn="auto">
              <a:spcAft>
                <a:spcPts val="0"/>
              </a:spcAft>
              <a:buClr>
                <a:schemeClr val="accent3"/>
              </a:buClr>
              <a:buFont typeface="Wingdings 2"/>
              <a:buChar char=""/>
              <a:defRPr/>
            </a:pPr>
            <a:r>
              <a:rPr lang="en-US" dirty="0" smtClean="0"/>
              <a:t>The use of medical providers who understand workers’ compensation issues allows for better control of claims from the outset.</a:t>
            </a:r>
          </a:p>
          <a:p>
            <a:pPr marL="274320" indent="-274320" algn="just" fontAlgn="auto">
              <a:spcAft>
                <a:spcPts val="0"/>
              </a:spcAft>
              <a:buClr>
                <a:schemeClr val="accent3"/>
              </a:buClr>
              <a:buFont typeface="Wingdings 2"/>
              <a:buChar char=""/>
              <a:defRPr/>
            </a:pPr>
            <a:r>
              <a:rPr lang="en-US" dirty="0" smtClean="0"/>
              <a:t>If a petition is filed, immediately notify the insurance company or TPA.</a:t>
            </a:r>
          </a:p>
          <a:p>
            <a:pPr marL="274320" indent="-274320" algn="just" fontAlgn="auto">
              <a:spcAft>
                <a:spcPts val="0"/>
              </a:spcAft>
              <a:buClr>
                <a:schemeClr val="accent3"/>
              </a:buClr>
              <a:buFont typeface="Wingdings 2"/>
              <a:buChar char=""/>
              <a:defRPr/>
            </a:pPr>
            <a:r>
              <a:rPr lang="en-US" dirty="0" smtClean="0"/>
              <a:t>During the initial investigation of the claim, note all “red flags” that may indicate issues with the claim.</a:t>
            </a:r>
          </a:p>
          <a:p>
            <a:pPr marL="274320" indent="-274320" algn="just" fontAlgn="auto">
              <a:spcAft>
                <a:spcPts val="0"/>
              </a:spcAft>
              <a:buClr>
                <a:schemeClr val="accent3"/>
              </a:buClr>
              <a:buFont typeface="Wingdings 2"/>
              <a:buChar char=""/>
              <a:defRPr/>
            </a:pPr>
            <a:r>
              <a:rPr lang="en-US" dirty="0" smtClean="0"/>
              <a:t>Light duty jobs help to mitigate the exposure on claims.</a:t>
            </a:r>
            <a:endParaRPr lang="en-US" dirty="0"/>
          </a:p>
        </p:txBody>
      </p:sp>
      <p:pic>
        <p:nvPicPr>
          <p:cNvPr id="23556" name="Picture 2" descr="C:\Program Files (x86)\Microsoft Office\MEDIA\CAGCAT10\j0299125.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58150" y="5278438"/>
            <a:ext cx="1100138"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Slide Number Placeholder 10"/>
          <p:cNvSpPr>
            <a:spLocks noGrp="1"/>
          </p:cNvSpPr>
          <p:nvPr>
            <p:ph type="sldNum" sz="quarter" idx="12"/>
          </p:nvPr>
        </p:nvSpPr>
        <p:spPr/>
        <p:txBody>
          <a:bodyPr/>
          <a:lstStyle/>
          <a:p>
            <a:pPr>
              <a:defRPr/>
            </a:pPr>
            <a:fld id="{29A8765D-EC8D-44D5-B79B-455EE8F1CDD6}" type="slidenum">
              <a:rPr lang="en-US"/>
              <a:pPr>
                <a:defRPr/>
              </a:pPr>
              <a:t>14</a:t>
            </a:fld>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704850"/>
            <a:ext cx="8229600" cy="819150"/>
          </a:xfrm>
        </p:spPr>
        <p:txBody>
          <a:bodyPr/>
          <a:lstStyle/>
          <a:p>
            <a:pPr algn="ctr"/>
            <a:r>
              <a:rPr lang="en-US" altLang="en-US" dirty="0" smtClean="0"/>
              <a:t>Issues continued</a:t>
            </a:r>
          </a:p>
        </p:txBody>
      </p:sp>
      <p:sp>
        <p:nvSpPr>
          <p:cNvPr id="24579" name="Content Placeholder 2"/>
          <p:cNvSpPr>
            <a:spLocks noGrp="1"/>
          </p:cNvSpPr>
          <p:nvPr>
            <p:ph idx="1"/>
          </p:nvPr>
        </p:nvSpPr>
        <p:spPr>
          <a:xfrm>
            <a:off x="457200" y="1676400"/>
            <a:ext cx="8229600" cy="4648200"/>
          </a:xfrm>
        </p:spPr>
        <p:txBody>
          <a:bodyPr/>
          <a:lstStyle/>
          <a:p>
            <a:pPr algn="just"/>
            <a:r>
              <a:rPr lang="en-US" altLang="en-US" dirty="0" smtClean="0"/>
              <a:t>Issues regarding potential recoveries from third-party suits need to be fully addressed.</a:t>
            </a:r>
          </a:p>
          <a:p>
            <a:pPr algn="just"/>
            <a:r>
              <a:rPr lang="en-US" altLang="en-US" dirty="0" smtClean="0"/>
              <a:t>Improper initial investigations can lead to benefits being paid on claims that otherwise would have been denied.  In some cases, such as total disability payments can continue for life.</a:t>
            </a:r>
          </a:p>
        </p:txBody>
      </p:sp>
      <p:pic>
        <p:nvPicPr>
          <p:cNvPr id="24580" name="Picture 2" descr="C:\Users\isdnn\AppData\Local\Microsoft\Windows\Temporary Internet Files\Content.IE5\1WIG3K76\MC900300920[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924800" y="5486399"/>
            <a:ext cx="698500" cy="13476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Slide Number Placeholder 10"/>
          <p:cNvSpPr>
            <a:spLocks noGrp="1"/>
          </p:cNvSpPr>
          <p:nvPr>
            <p:ph type="sldNum" sz="quarter" idx="12"/>
          </p:nvPr>
        </p:nvSpPr>
        <p:spPr/>
        <p:txBody>
          <a:bodyPr/>
          <a:lstStyle/>
          <a:p>
            <a:pPr>
              <a:defRPr/>
            </a:pPr>
            <a:fld id="{BF100374-D1F1-423A-996A-43B569D5C519}" type="slidenum">
              <a:rPr lang="en-US"/>
              <a:pPr>
                <a:defRPr/>
              </a:pPr>
              <a:t>15</a:t>
            </a:fld>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666750"/>
          </a:xfrm>
        </p:spPr>
        <p:txBody>
          <a:bodyPr>
            <a:normAutofit fontScale="90000"/>
          </a:bodyPr>
          <a:lstStyle/>
          <a:p>
            <a:pPr algn="ctr" fontAlgn="auto">
              <a:spcAft>
                <a:spcPts val="0"/>
              </a:spcAft>
              <a:defRPr/>
            </a:pPr>
            <a:r>
              <a:rPr lang="en-US" dirty="0" smtClean="0"/>
              <a:t>Case 2:  Better Results</a:t>
            </a:r>
            <a:endParaRPr lang="en-US" dirty="0"/>
          </a:p>
        </p:txBody>
      </p:sp>
      <p:sp>
        <p:nvSpPr>
          <p:cNvPr id="25603" name="Content Placeholder 2"/>
          <p:cNvSpPr>
            <a:spLocks noGrp="1"/>
          </p:cNvSpPr>
          <p:nvPr>
            <p:ph idx="1"/>
          </p:nvPr>
        </p:nvSpPr>
        <p:spPr>
          <a:xfrm>
            <a:off x="457200" y="1447800"/>
            <a:ext cx="8229600" cy="4389438"/>
          </a:xfrm>
        </p:spPr>
        <p:txBody>
          <a:bodyPr/>
          <a:lstStyle/>
          <a:p>
            <a:pPr algn="just"/>
            <a:r>
              <a:rPr lang="en-US" altLang="en-US" dirty="0" smtClean="0"/>
              <a:t>The claim involved a 45 year old male custodian who alleged he slipped and fell on ice, injuring his lower back in the employee parking lot at 6:30 am on Friday, January 6, 2011.  </a:t>
            </a:r>
          </a:p>
          <a:p>
            <a:pPr algn="just"/>
            <a:r>
              <a:rPr lang="en-US" altLang="en-US" dirty="0" smtClean="0"/>
              <a:t>The parking lot was leased and the employer is not responsible for maintaining the lot.  </a:t>
            </a:r>
          </a:p>
          <a:p>
            <a:pPr algn="just"/>
            <a:r>
              <a:rPr lang="en-US" altLang="en-US" dirty="0" smtClean="0"/>
              <a:t>The employee’s normal start time was 8:00 a.m.  He arrived at work early so that he could spread salt at the front entrance of the employer’s facility.    </a:t>
            </a:r>
          </a:p>
          <a:p>
            <a:endParaRPr lang="en-US" altLang="en-US" dirty="0" smtClean="0"/>
          </a:p>
          <a:p>
            <a:endParaRPr lang="en-US" altLang="en-US" dirty="0" smtClean="0"/>
          </a:p>
        </p:txBody>
      </p:sp>
      <p:pic>
        <p:nvPicPr>
          <p:cNvPr id="25604" name="Picture 3" descr="C:\Users\isdnn\AppData\Local\Microsoft\Windows\Temporary Internet Files\Content.IE5\HIW0U1BN\MC900056523[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629400" y="5105400"/>
            <a:ext cx="2041525" cy="1306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Slide Number Placeholder 10"/>
          <p:cNvSpPr>
            <a:spLocks noGrp="1"/>
          </p:cNvSpPr>
          <p:nvPr>
            <p:ph type="sldNum" sz="quarter" idx="12"/>
          </p:nvPr>
        </p:nvSpPr>
        <p:spPr/>
        <p:txBody>
          <a:bodyPr/>
          <a:lstStyle/>
          <a:p>
            <a:pPr>
              <a:defRPr/>
            </a:pPr>
            <a:fld id="{FEABD4B7-4CB3-4963-9992-8863328946EC}" type="slidenum">
              <a:rPr lang="en-US"/>
              <a:pPr>
                <a:defRPr/>
              </a:pPr>
              <a:t>16</a:t>
            </a:fld>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r>
              <a:rPr lang="en-US" dirty="0" smtClean="0"/>
              <a:t> </a:t>
            </a:r>
            <a:endParaRPr lang="en-US" dirty="0"/>
          </a:p>
        </p:txBody>
      </p:sp>
      <p:sp>
        <p:nvSpPr>
          <p:cNvPr id="3" name="Content Placeholder 2"/>
          <p:cNvSpPr>
            <a:spLocks noGrp="1"/>
          </p:cNvSpPr>
          <p:nvPr>
            <p:ph idx="1"/>
          </p:nvPr>
        </p:nvSpPr>
        <p:spPr>
          <a:xfrm>
            <a:off x="457200" y="838200"/>
            <a:ext cx="8229600" cy="5181600"/>
          </a:xfrm>
        </p:spPr>
        <p:txBody>
          <a:bodyPr>
            <a:normAutofit fontScale="92500" lnSpcReduction="10000"/>
          </a:bodyPr>
          <a:lstStyle/>
          <a:p>
            <a:pPr marL="274320" indent="-274320" algn="just" fontAlgn="auto">
              <a:spcAft>
                <a:spcPts val="0"/>
              </a:spcAft>
              <a:buClr>
                <a:schemeClr val="accent3"/>
              </a:buClr>
              <a:buFont typeface="Wingdings 2"/>
              <a:buChar char=""/>
              <a:defRPr/>
            </a:pPr>
            <a:r>
              <a:rPr lang="en-US" dirty="0"/>
              <a:t>The employee waited until the following Monday to report the </a:t>
            </a:r>
            <a:r>
              <a:rPr lang="en-US" dirty="0" smtClean="0"/>
              <a:t>injury </a:t>
            </a:r>
            <a:r>
              <a:rPr lang="en-US" dirty="0"/>
              <a:t>to his supervisor.  </a:t>
            </a:r>
            <a:r>
              <a:rPr lang="en-US" dirty="0" smtClean="0"/>
              <a:t>When the </a:t>
            </a:r>
            <a:r>
              <a:rPr lang="en-US" dirty="0"/>
              <a:t>supervisor asked why he did not report the injury when it originally </a:t>
            </a:r>
            <a:r>
              <a:rPr lang="en-US" dirty="0" smtClean="0"/>
              <a:t>occurred, the </a:t>
            </a:r>
            <a:r>
              <a:rPr lang="en-US" dirty="0"/>
              <a:t>employee indicated that he thought he would feel </a:t>
            </a:r>
            <a:r>
              <a:rPr lang="en-US" dirty="0" smtClean="0"/>
              <a:t>better, </a:t>
            </a:r>
            <a:r>
              <a:rPr lang="en-US" dirty="0"/>
              <a:t>but the pain </a:t>
            </a:r>
            <a:r>
              <a:rPr lang="en-US" dirty="0" smtClean="0"/>
              <a:t>actually became worse. </a:t>
            </a:r>
          </a:p>
          <a:p>
            <a:pPr marL="274320" indent="-274320" algn="just" fontAlgn="auto">
              <a:spcAft>
                <a:spcPts val="0"/>
              </a:spcAft>
              <a:buClr>
                <a:schemeClr val="accent3"/>
              </a:buClr>
              <a:buFont typeface="Wingdings 2"/>
              <a:buChar char=""/>
              <a:defRPr/>
            </a:pPr>
            <a:r>
              <a:rPr lang="en-US" dirty="0" smtClean="0"/>
              <a:t>The supervisor referred </a:t>
            </a:r>
            <a:r>
              <a:rPr lang="en-US" dirty="0"/>
              <a:t>the employee </a:t>
            </a:r>
            <a:r>
              <a:rPr lang="en-US" dirty="0" smtClean="0"/>
              <a:t>to</a:t>
            </a:r>
            <a:r>
              <a:rPr lang="en-US" dirty="0"/>
              <a:t> Dr. </a:t>
            </a:r>
            <a:r>
              <a:rPr lang="en-US" dirty="0" err="1"/>
              <a:t>Dooright</a:t>
            </a:r>
            <a:r>
              <a:rPr lang="en-US" dirty="0" smtClean="0"/>
              <a:t> the authorized panel physician.  </a:t>
            </a:r>
          </a:p>
          <a:p>
            <a:pPr marL="274320" indent="-274320" algn="just" fontAlgn="auto">
              <a:spcAft>
                <a:spcPts val="0"/>
              </a:spcAft>
              <a:buClr>
                <a:schemeClr val="accent3"/>
              </a:buClr>
              <a:buFont typeface="Wingdings 2"/>
              <a:buChar char=""/>
              <a:defRPr/>
            </a:pPr>
            <a:r>
              <a:rPr lang="en-US" dirty="0" smtClean="0"/>
              <a:t>Dr. </a:t>
            </a:r>
            <a:r>
              <a:rPr lang="en-US" dirty="0" err="1" smtClean="0"/>
              <a:t>Dooright</a:t>
            </a:r>
            <a:r>
              <a:rPr lang="en-US" dirty="0" smtClean="0"/>
              <a:t> had the employee complete a workers’ compensation medical questionnaire that included medical information pertaining to prior accidents, chiropractic care and recreational activities and the name of his family doctor. The Doctor  took x-rays  and diagnosed </a:t>
            </a:r>
            <a:r>
              <a:rPr lang="en-US" dirty="0"/>
              <a:t>the employee with a </a:t>
            </a:r>
            <a:r>
              <a:rPr lang="en-US" dirty="0" smtClean="0"/>
              <a:t>lumbar </a:t>
            </a:r>
            <a:r>
              <a:rPr lang="en-US" dirty="0"/>
              <a:t>sprain/strain and prescribed Hydrocodone and physical therapy.  The employee was </a:t>
            </a:r>
            <a:r>
              <a:rPr lang="en-US" dirty="0" smtClean="0"/>
              <a:t>disabled from </a:t>
            </a:r>
            <a:r>
              <a:rPr lang="en-US" dirty="0"/>
              <a:t>work.   </a:t>
            </a:r>
          </a:p>
          <a:p>
            <a:pPr marL="274320" indent="-274320" fontAlgn="auto">
              <a:spcAft>
                <a:spcPts val="0"/>
              </a:spcAft>
              <a:buClr>
                <a:schemeClr val="accent3"/>
              </a:buClr>
              <a:buFont typeface="Wingdings 2"/>
              <a:buChar char=""/>
              <a:defRPr/>
            </a:pPr>
            <a:endParaRPr lang="en-US" dirty="0"/>
          </a:p>
        </p:txBody>
      </p:sp>
      <p:pic>
        <p:nvPicPr>
          <p:cNvPr id="26628" name="Picture 4" descr="C:\Users\isdnn\AppData\Local\Microsoft\Windows\Temporary Internet Files\Content.IE5\A9B0ZADL\MC900221935[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11897" y="5681597"/>
            <a:ext cx="136207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Slide Number Placeholder 10"/>
          <p:cNvSpPr>
            <a:spLocks noGrp="1"/>
          </p:cNvSpPr>
          <p:nvPr>
            <p:ph type="sldNum" sz="quarter" idx="12"/>
          </p:nvPr>
        </p:nvSpPr>
        <p:spPr/>
        <p:txBody>
          <a:bodyPr/>
          <a:lstStyle/>
          <a:p>
            <a:pPr>
              <a:defRPr/>
            </a:pPr>
            <a:fld id="{ECA2F0DE-1531-4753-A17C-3218538B809B}" type="slidenum">
              <a:rPr lang="en-US"/>
              <a:pPr>
                <a:defRPr/>
              </a:pPr>
              <a:t>17</a:t>
            </a:fld>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209550"/>
          </a:xfrm>
        </p:spPr>
        <p:txBody>
          <a:bodyPr>
            <a:normAutofit fontScale="90000"/>
          </a:bodyPr>
          <a:lstStyle/>
          <a:p>
            <a:pPr fontAlgn="auto">
              <a:spcAft>
                <a:spcPts val="0"/>
              </a:spcAft>
              <a:defRPr/>
            </a:pPr>
            <a:r>
              <a:rPr lang="en-US" dirty="0" smtClean="0"/>
              <a:t> </a:t>
            </a:r>
            <a:endParaRPr lang="en-US" dirty="0"/>
          </a:p>
        </p:txBody>
      </p:sp>
      <p:sp>
        <p:nvSpPr>
          <p:cNvPr id="27651" name="Content Placeholder 2"/>
          <p:cNvSpPr>
            <a:spLocks noGrp="1"/>
          </p:cNvSpPr>
          <p:nvPr>
            <p:ph idx="1"/>
          </p:nvPr>
        </p:nvSpPr>
        <p:spPr>
          <a:xfrm>
            <a:off x="457200" y="914400"/>
            <a:ext cx="8229600" cy="5410200"/>
          </a:xfrm>
        </p:spPr>
        <p:txBody>
          <a:bodyPr/>
          <a:lstStyle/>
          <a:p>
            <a:pPr algn="just"/>
            <a:r>
              <a:rPr lang="en-US" altLang="en-US" dirty="0" smtClean="0"/>
              <a:t>The adjuster completed a full investigation including 24 hour contacts with the employer, employee and Dr. Dooright’s office. </a:t>
            </a:r>
          </a:p>
          <a:p>
            <a:pPr algn="just"/>
            <a:r>
              <a:rPr lang="en-US" altLang="en-US" dirty="0" smtClean="0"/>
              <a:t>When the adjuster contacted the employee’s supervisor, she learned that the employee had only worked for the company for 6 months, had minimal leave time left and his work performance was  average. </a:t>
            </a:r>
          </a:p>
          <a:p>
            <a:pPr algn="just"/>
            <a:r>
              <a:rPr lang="en-US" altLang="en-US" dirty="0" smtClean="0"/>
              <a:t>The adjuster telephoned Dr. Dooright’s office and had him  refer  the employee to an orthopedist for continued treatment for casualty. He was referred to Dr. Smith.</a:t>
            </a:r>
          </a:p>
        </p:txBody>
      </p:sp>
      <p:pic>
        <p:nvPicPr>
          <p:cNvPr id="27652" name="Picture 2" descr="C:\Users\isdnn\AppData\Local\Microsoft\Windows\Temporary Internet Files\Content.IE5\6J9OC21A\MC900293654[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10400" y="5181600"/>
            <a:ext cx="1828800" cy="1376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Slide Number Placeholder 10"/>
          <p:cNvSpPr>
            <a:spLocks noGrp="1"/>
          </p:cNvSpPr>
          <p:nvPr>
            <p:ph type="sldNum" sz="quarter" idx="12"/>
          </p:nvPr>
        </p:nvSpPr>
        <p:spPr/>
        <p:txBody>
          <a:bodyPr/>
          <a:lstStyle/>
          <a:p>
            <a:pPr>
              <a:defRPr/>
            </a:pPr>
            <a:fld id="{B424C80C-985C-4E91-9486-180F44FACBC1}" type="slidenum">
              <a:rPr lang="en-US"/>
              <a:pPr>
                <a:defRPr/>
              </a:pPr>
              <a:t>18</a:t>
            </a:fld>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r>
              <a:rPr lang="en-US" dirty="0" smtClean="0"/>
              <a:t> </a:t>
            </a:r>
            <a:endParaRPr lang="en-US" dirty="0"/>
          </a:p>
        </p:txBody>
      </p:sp>
      <p:sp>
        <p:nvSpPr>
          <p:cNvPr id="3" name="Content Placeholder 2"/>
          <p:cNvSpPr>
            <a:spLocks noGrp="1"/>
          </p:cNvSpPr>
          <p:nvPr>
            <p:ph idx="1"/>
          </p:nvPr>
        </p:nvSpPr>
        <p:spPr>
          <a:xfrm>
            <a:off x="457200" y="914400"/>
            <a:ext cx="8229600" cy="5410200"/>
          </a:xfrm>
        </p:spPr>
        <p:txBody>
          <a:bodyPr>
            <a:normAutofit/>
          </a:bodyPr>
          <a:lstStyle/>
          <a:p>
            <a:pPr marL="274320" indent="-274320" algn="just" fontAlgn="auto">
              <a:spcAft>
                <a:spcPts val="0"/>
              </a:spcAft>
              <a:buClr>
                <a:schemeClr val="accent3"/>
              </a:buClr>
              <a:buFont typeface="Wingdings 2"/>
              <a:buChar char=""/>
              <a:defRPr/>
            </a:pPr>
            <a:r>
              <a:rPr lang="en-US" dirty="0"/>
              <a:t>During the </a:t>
            </a:r>
            <a:r>
              <a:rPr lang="en-US" dirty="0" smtClean="0"/>
              <a:t>interview of the employee, </a:t>
            </a:r>
            <a:r>
              <a:rPr lang="en-US" dirty="0"/>
              <a:t>the adjuster </a:t>
            </a:r>
            <a:r>
              <a:rPr lang="en-US" dirty="0" smtClean="0"/>
              <a:t>learned </a:t>
            </a:r>
            <a:r>
              <a:rPr lang="en-US" dirty="0"/>
              <a:t>that </a:t>
            </a:r>
            <a:r>
              <a:rPr lang="en-US" dirty="0" smtClean="0"/>
              <a:t>he had been involved in a </a:t>
            </a:r>
            <a:r>
              <a:rPr lang="en-US" dirty="0"/>
              <a:t>non work related motor vehicle accident 2 years </a:t>
            </a:r>
            <a:r>
              <a:rPr lang="en-US" dirty="0" smtClean="0"/>
              <a:t>ago.  Due to the injuries sustained in that accident, he had undergone </a:t>
            </a:r>
            <a:r>
              <a:rPr lang="en-US" dirty="0"/>
              <a:t>a lumbar fusion.  Dr. Smith was his treating </a:t>
            </a:r>
            <a:r>
              <a:rPr lang="en-US" dirty="0" smtClean="0"/>
              <a:t>physician for that injury. </a:t>
            </a:r>
            <a:r>
              <a:rPr lang="en-US" dirty="0"/>
              <a:t>The employee </a:t>
            </a:r>
            <a:r>
              <a:rPr lang="en-US" dirty="0" smtClean="0"/>
              <a:t>received a large settlement and stopped treatment for his back 3 </a:t>
            </a:r>
            <a:r>
              <a:rPr lang="en-US" dirty="0"/>
              <a:t>months before he started working for the employer</a:t>
            </a:r>
            <a:r>
              <a:rPr lang="en-US" dirty="0" smtClean="0"/>
              <a:t>.</a:t>
            </a:r>
          </a:p>
          <a:p>
            <a:pPr marL="274320" indent="-274320" algn="just" fontAlgn="auto">
              <a:spcAft>
                <a:spcPts val="0"/>
              </a:spcAft>
              <a:buClr>
                <a:schemeClr val="accent3"/>
              </a:buClr>
              <a:buFont typeface="Wingdings 2"/>
              <a:buChar char=""/>
              <a:defRPr/>
            </a:pPr>
            <a:r>
              <a:rPr lang="en-US" dirty="0" smtClean="0"/>
              <a:t>The </a:t>
            </a:r>
            <a:r>
              <a:rPr lang="en-US" dirty="0"/>
              <a:t>adjuster sent a </a:t>
            </a:r>
            <a:r>
              <a:rPr lang="en-US" dirty="0" smtClean="0"/>
              <a:t>HIPPA  </a:t>
            </a:r>
            <a:r>
              <a:rPr lang="en-US" dirty="0"/>
              <a:t>authorization form to the employee to sign so that those medical records </a:t>
            </a:r>
            <a:r>
              <a:rPr lang="en-US" dirty="0" smtClean="0"/>
              <a:t>could </a:t>
            </a:r>
            <a:r>
              <a:rPr lang="en-US" dirty="0"/>
              <a:t>be </a:t>
            </a:r>
            <a:r>
              <a:rPr lang="en-US" dirty="0" smtClean="0"/>
              <a:t>obtained and reviewed</a:t>
            </a:r>
            <a:r>
              <a:rPr lang="en-US" dirty="0"/>
              <a:t>. </a:t>
            </a:r>
          </a:p>
          <a:p>
            <a:pPr marL="0" indent="0" fontAlgn="auto">
              <a:spcAft>
                <a:spcPts val="0"/>
              </a:spcAft>
              <a:buClr>
                <a:schemeClr val="accent3"/>
              </a:buClr>
              <a:buFont typeface="Wingdings 2"/>
              <a:buNone/>
              <a:defRPr/>
            </a:pPr>
            <a:endParaRPr lang="en-US" dirty="0"/>
          </a:p>
        </p:txBody>
      </p:sp>
      <p:pic>
        <p:nvPicPr>
          <p:cNvPr id="28676" name="Picture 2" descr="C:\Users\isdnn\AppData\Local\Microsoft\Windows\Temporary Internet Files\Content.IE5\BE2EI92L\MC900413508[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477000" y="4953000"/>
            <a:ext cx="2224088" cy="1271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Slide Number Placeholder 10"/>
          <p:cNvSpPr>
            <a:spLocks noGrp="1"/>
          </p:cNvSpPr>
          <p:nvPr>
            <p:ph type="sldNum" sz="quarter" idx="12"/>
          </p:nvPr>
        </p:nvSpPr>
        <p:spPr/>
        <p:txBody>
          <a:bodyPr/>
          <a:lstStyle/>
          <a:p>
            <a:pPr>
              <a:defRPr/>
            </a:pPr>
            <a:fld id="{100ADFAC-7505-4630-AE28-7BDFBC09EF63}" type="slidenum">
              <a:rPr lang="en-US"/>
              <a:pPr>
                <a:defRPr/>
              </a:pPr>
              <a:t>19</a:t>
            </a:fld>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C:\Users\isdnn\AppData\Local\Microsoft\Windows\Temporary Internet Files\Content.IE5\2GZRJI0E\MC900056281[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553200" y="5334000"/>
            <a:ext cx="1797050" cy="1327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7" name="Title 1"/>
          <p:cNvSpPr>
            <a:spLocks noGrp="1"/>
          </p:cNvSpPr>
          <p:nvPr>
            <p:ph type="title"/>
          </p:nvPr>
        </p:nvSpPr>
        <p:spPr/>
        <p:txBody>
          <a:bodyPr/>
          <a:lstStyle/>
          <a:p>
            <a:pPr algn="ctr"/>
            <a:r>
              <a:rPr lang="en-US" altLang="en-US" dirty="0" smtClean="0"/>
              <a:t>CASE 1:  THE DISASTER</a:t>
            </a:r>
          </a:p>
        </p:txBody>
      </p:sp>
      <p:sp>
        <p:nvSpPr>
          <p:cNvPr id="3" name="Content Placeholder 2"/>
          <p:cNvSpPr>
            <a:spLocks noGrp="1"/>
          </p:cNvSpPr>
          <p:nvPr>
            <p:ph idx="1"/>
          </p:nvPr>
        </p:nvSpPr>
        <p:spPr/>
        <p:txBody>
          <a:bodyPr>
            <a:normAutofit/>
          </a:bodyPr>
          <a:lstStyle/>
          <a:p>
            <a:pPr marL="274320" indent="-274320" algn="just" fontAlgn="auto">
              <a:spcAft>
                <a:spcPts val="0"/>
              </a:spcAft>
              <a:buClr>
                <a:schemeClr val="accent3"/>
              </a:buClr>
              <a:buFont typeface="Wingdings 2"/>
              <a:buChar char=""/>
              <a:defRPr/>
            </a:pPr>
            <a:r>
              <a:rPr lang="en-US" dirty="0"/>
              <a:t>The claim involves a 45 year old male custodian who alleged he slipped and fell on ice in the employee parking lot at 6:30 a.m. </a:t>
            </a:r>
            <a:endParaRPr lang="en-US" dirty="0" smtClean="0"/>
          </a:p>
          <a:p>
            <a:pPr marL="274320" indent="-274320" algn="just" fontAlgn="auto">
              <a:spcAft>
                <a:spcPts val="0"/>
              </a:spcAft>
              <a:buClr>
                <a:schemeClr val="accent3"/>
              </a:buClr>
              <a:buFont typeface="Wingdings 2"/>
              <a:buChar char=""/>
              <a:defRPr/>
            </a:pPr>
            <a:r>
              <a:rPr lang="en-US" dirty="0"/>
              <a:t>The parking lot is leased and the employer is not responsible for maintaining the lot.  </a:t>
            </a:r>
          </a:p>
          <a:p>
            <a:pPr marL="274320" indent="-274320" algn="just" fontAlgn="auto">
              <a:spcAft>
                <a:spcPts val="0"/>
              </a:spcAft>
              <a:buClr>
                <a:schemeClr val="accent3"/>
              </a:buClr>
              <a:buFont typeface="Wingdings 2"/>
              <a:buChar char=""/>
              <a:defRPr/>
            </a:pPr>
            <a:r>
              <a:rPr lang="en-US" dirty="0"/>
              <a:t>The employee’s normal start time is 8:00 a.m.  He had arrived at work early so that he could collect empty soda cans that he would then sell to a scrap metal recycling center.  </a:t>
            </a:r>
          </a:p>
          <a:p>
            <a:pPr marL="0" indent="0" fontAlgn="auto">
              <a:spcAft>
                <a:spcPts val="0"/>
              </a:spcAft>
              <a:buClr>
                <a:schemeClr val="accent3"/>
              </a:buClr>
              <a:buFont typeface="Wingdings 2"/>
              <a:buNone/>
              <a:defRPr/>
            </a:pPr>
            <a:endParaRPr lang="en-US" dirty="0"/>
          </a:p>
        </p:txBody>
      </p:sp>
      <p:sp>
        <p:nvSpPr>
          <p:cNvPr id="12" name="Slide Number Placeholder 11"/>
          <p:cNvSpPr>
            <a:spLocks noGrp="1"/>
          </p:cNvSpPr>
          <p:nvPr>
            <p:ph type="sldNum" sz="quarter" idx="12"/>
          </p:nvPr>
        </p:nvSpPr>
        <p:spPr/>
        <p:txBody>
          <a:bodyPr/>
          <a:lstStyle/>
          <a:p>
            <a:pPr>
              <a:defRPr/>
            </a:pPr>
            <a:fld id="{2874C65A-23E2-4675-A25D-85AC79DEB5B9}" type="slidenum">
              <a:rPr lang="en-US"/>
              <a:pPr>
                <a:defRPr/>
              </a:pPr>
              <a:t>2</a:t>
            </a:fld>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209550"/>
          </a:xfrm>
        </p:spPr>
        <p:txBody>
          <a:bodyPr>
            <a:normAutofit fontScale="90000"/>
          </a:bodyPr>
          <a:lstStyle/>
          <a:p>
            <a:pPr fontAlgn="auto">
              <a:spcAft>
                <a:spcPts val="0"/>
              </a:spcAft>
              <a:defRPr/>
            </a:pPr>
            <a:r>
              <a:rPr lang="en-US" dirty="0" smtClean="0"/>
              <a:t> </a:t>
            </a:r>
            <a:endParaRPr lang="en-US" dirty="0"/>
          </a:p>
        </p:txBody>
      </p:sp>
      <p:sp>
        <p:nvSpPr>
          <p:cNvPr id="3" name="Content Placeholder 2"/>
          <p:cNvSpPr>
            <a:spLocks noGrp="1"/>
          </p:cNvSpPr>
          <p:nvPr>
            <p:ph idx="1"/>
          </p:nvPr>
        </p:nvSpPr>
        <p:spPr>
          <a:xfrm>
            <a:off x="457200" y="838200"/>
            <a:ext cx="8229600" cy="5486400"/>
          </a:xfrm>
        </p:spPr>
        <p:txBody>
          <a:bodyPr>
            <a:normAutofit/>
          </a:bodyPr>
          <a:lstStyle/>
          <a:p>
            <a:pPr marL="274320" indent="-274320" algn="just" fontAlgn="auto">
              <a:spcAft>
                <a:spcPts val="0"/>
              </a:spcAft>
              <a:buClr>
                <a:schemeClr val="accent3"/>
              </a:buClr>
              <a:buFont typeface="Wingdings 2"/>
              <a:buChar char=""/>
              <a:defRPr/>
            </a:pPr>
            <a:r>
              <a:rPr lang="en-US" dirty="0"/>
              <a:t>There was a witness </a:t>
            </a:r>
            <a:r>
              <a:rPr lang="en-US" dirty="0" smtClean="0"/>
              <a:t>to the accident, who </a:t>
            </a:r>
            <a:r>
              <a:rPr lang="en-US" dirty="0"/>
              <a:t>completed </a:t>
            </a:r>
            <a:r>
              <a:rPr lang="en-US" dirty="0" smtClean="0"/>
              <a:t>a witness form confirming the employee’s statement.  </a:t>
            </a:r>
            <a:endParaRPr lang="en-US" dirty="0"/>
          </a:p>
          <a:p>
            <a:pPr marL="274320" indent="-274320" algn="just" fontAlgn="auto">
              <a:spcAft>
                <a:spcPts val="0"/>
              </a:spcAft>
              <a:buClr>
                <a:schemeClr val="accent3"/>
              </a:buClr>
              <a:buFont typeface="Wingdings 2"/>
              <a:buChar char=""/>
              <a:defRPr/>
            </a:pPr>
            <a:r>
              <a:rPr lang="en-US" dirty="0" smtClean="0"/>
              <a:t>The </a:t>
            </a:r>
            <a:r>
              <a:rPr lang="en-US" dirty="0"/>
              <a:t>adjuster accepted the claim </a:t>
            </a:r>
            <a:r>
              <a:rPr lang="en-US" dirty="0" smtClean="0"/>
              <a:t>for </a:t>
            </a:r>
            <a:r>
              <a:rPr lang="en-US" dirty="0"/>
              <a:t>Temporary </a:t>
            </a:r>
            <a:r>
              <a:rPr lang="en-US" dirty="0" smtClean="0"/>
              <a:t>Total disability for a </a:t>
            </a:r>
            <a:r>
              <a:rPr lang="en-US" dirty="0"/>
              <a:t>lumbar sprain/strain. </a:t>
            </a:r>
            <a:r>
              <a:rPr lang="en-US" dirty="0" smtClean="0"/>
              <a:t>His average weekly wage was $1,000.00 per week resulting in the compensation rate of $700.00  per week. </a:t>
            </a:r>
          </a:p>
          <a:p>
            <a:pPr marL="274320" indent="-274320" algn="just" fontAlgn="auto">
              <a:spcAft>
                <a:spcPts val="0"/>
              </a:spcAft>
              <a:buClr>
                <a:schemeClr val="accent3"/>
              </a:buClr>
              <a:buFont typeface="Wingdings 2"/>
              <a:buChar char=""/>
              <a:defRPr/>
            </a:pPr>
            <a:r>
              <a:rPr lang="en-US" dirty="0" smtClean="0"/>
              <a:t>There was subrogation potential so the adjuster sent the employee a lien letter placing him on notice of the employer’s right of recovery in the event the employee pursued a third party suit.      </a:t>
            </a:r>
          </a:p>
          <a:p>
            <a:pPr marL="274320" indent="-274320" algn="just" fontAlgn="auto">
              <a:spcAft>
                <a:spcPts val="0"/>
              </a:spcAft>
              <a:buClr>
                <a:schemeClr val="accent3"/>
              </a:buClr>
              <a:buFont typeface="Wingdings 2"/>
              <a:buChar char=""/>
              <a:defRPr/>
            </a:pPr>
            <a:endParaRPr lang="en-US" dirty="0"/>
          </a:p>
          <a:p>
            <a:pPr marL="0" indent="0" fontAlgn="auto">
              <a:spcAft>
                <a:spcPts val="0"/>
              </a:spcAft>
              <a:buClr>
                <a:schemeClr val="accent3"/>
              </a:buClr>
              <a:buFont typeface="Wingdings 2"/>
              <a:buNone/>
              <a:defRPr/>
            </a:pPr>
            <a:endParaRPr lang="en-US" dirty="0"/>
          </a:p>
        </p:txBody>
      </p:sp>
      <p:pic>
        <p:nvPicPr>
          <p:cNvPr id="29700" name="Picture 2" descr="C:\Users\isnjs1\AppData\Local\Microsoft\Windows\Temporary Internet Files\Content.IE5\GG6IR5QN\MC900054870[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324600" y="5473700"/>
            <a:ext cx="2700338" cy="1436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Slide Number Placeholder 10"/>
          <p:cNvSpPr>
            <a:spLocks noGrp="1"/>
          </p:cNvSpPr>
          <p:nvPr>
            <p:ph type="sldNum" sz="quarter" idx="12"/>
          </p:nvPr>
        </p:nvSpPr>
        <p:spPr/>
        <p:txBody>
          <a:bodyPr/>
          <a:lstStyle/>
          <a:p>
            <a:pPr>
              <a:defRPr/>
            </a:pPr>
            <a:fld id="{6E8F6002-0389-4918-925C-9EF8319D1503}" type="slidenum">
              <a:rPr lang="en-US"/>
              <a:pPr>
                <a:defRPr/>
              </a:pPr>
              <a:t>20</a:t>
            </a:fld>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46038"/>
          </a:xfrm>
        </p:spPr>
        <p:txBody>
          <a:bodyPr>
            <a:normAutofit fontScale="90000"/>
          </a:bodyPr>
          <a:lstStyle/>
          <a:p>
            <a:pPr fontAlgn="auto">
              <a:spcAft>
                <a:spcPts val="0"/>
              </a:spcAft>
              <a:defRPr/>
            </a:pPr>
            <a:r>
              <a:rPr lang="en-US" dirty="0" smtClean="0"/>
              <a:t> </a:t>
            </a:r>
            <a:endParaRPr lang="en-US" dirty="0"/>
          </a:p>
        </p:txBody>
      </p:sp>
      <p:sp>
        <p:nvSpPr>
          <p:cNvPr id="30723" name="Content Placeholder 2"/>
          <p:cNvSpPr>
            <a:spLocks noGrp="1"/>
          </p:cNvSpPr>
          <p:nvPr>
            <p:ph idx="1"/>
          </p:nvPr>
        </p:nvSpPr>
        <p:spPr>
          <a:xfrm>
            <a:off x="457200" y="685800"/>
            <a:ext cx="8229600" cy="5638800"/>
          </a:xfrm>
        </p:spPr>
        <p:txBody>
          <a:bodyPr/>
          <a:lstStyle/>
          <a:p>
            <a:r>
              <a:rPr lang="en-US" altLang="en-US" dirty="0" smtClean="0"/>
              <a:t>The employee followed up with Dr. Dooright who referred him back to Dr. Smith, despite the fact that he was not on the panel.  Dr. Dooright made the referral because of Dr. Smith’s prior treatment of the employee, including the surgery to his lower back.   In the meantime, the employee was advised to remain out of work. </a:t>
            </a:r>
          </a:p>
          <a:p>
            <a:r>
              <a:rPr lang="en-US" altLang="en-US" dirty="0" smtClean="0"/>
              <a:t>Since Dr. </a:t>
            </a:r>
            <a:r>
              <a:rPr lang="en-US" altLang="en-US" dirty="0" err="1" smtClean="0"/>
              <a:t>Dooright</a:t>
            </a:r>
            <a:r>
              <a:rPr lang="en-US" altLang="en-US" dirty="0" smtClean="0"/>
              <a:t> referred the employee to Dr. Smith, Dr. smith automatically becomes an authorized provider. The adjuster did not contest the referral.</a:t>
            </a:r>
          </a:p>
        </p:txBody>
      </p:sp>
      <p:pic>
        <p:nvPicPr>
          <p:cNvPr id="30724" name="Picture 2" descr="C:\Users\isdnn\AppData\Local\Microsoft\Windows\Temporary Internet Files\Content.IE5\CC30IFL5\MC900045100[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239000" y="5029200"/>
            <a:ext cx="1466850" cy="1554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Slide Number Placeholder 11"/>
          <p:cNvSpPr>
            <a:spLocks noGrp="1"/>
          </p:cNvSpPr>
          <p:nvPr>
            <p:ph type="sldNum" sz="quarter" idx="12"/>
          </p:nvPr>
        </p:nvSpPr>
        <p:spPr/>
        <p:txBody>
          <a:bodyPr/>
          <a:lstStyle/>
          <a:p>
            <a:pPr>
              <a:defRPr/>
            </a:pPr>
            <a:fld id="{E15AC25E-3C38-4E70-972C-C9DF0D5E6C22}" type="slidenum">
              <a:rPr lang="en-US"/>
              <a:pPr>
                <a:defRPr/>
              </a:pPr>
              <a:t>21</a:t>
            </a:fld>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r>
              <a:rPr lang="en-US" dirty="0" smtClean="0"/>
              <a:t> </a:t>
            </a:r>
            <a:endParaRPr lang="en-US" dirty="0"/>
          </a:p>
        </p:txBody>
      </p:sp>
      <p:sp>
        <p:nvSpPr>
          <p:cNvPr id="31747" name="Content Placeholder 2"/>
          <p:cNvSpPr>
            <a:spLocks noGrp="1"/>
          </p:cNvSpPr>
          <p:nvPr>
            <p:ph idx="1"/>
          </p:nvPr>
        </p:nvSpPr>
        <p:spPr>
          <a:xfrm>
            <a:off x="457200" y="838200"/>
            <a:ext cx="8229600" cy="5486400"/>
          </a:xfrm>
        </p:spPr>
        <p:txBody>
          <a:bodyPr/>
          <a:lstStyle/>
          <a:p>
            <a:pPr algn="just"/>
            <a:r>
              <a:rPr lang="en-US" altLang="en-US" dirty="0" smtClean="0"/>
              <a:t>The adjuster sent a letter to Dr. Smith’s office requesting all of the employee’s medical records, including those for treatment prior to the work related injury.  The adjuster also asked if the employee could return to work in any capacity.  </a:t>
            </a:r>
          </a:p>
          <a:p>
            <a:pPr algn="just"/>
            <a:r>
              <a:rPr lang="en-US" altLang="en-US" dirty="0" smtClean="0"/>
              <a:t>The medical records were received by Dr. Smith’s office in a timely manner.  They confirmed that treatment for the injury from the auto accident had ceased 3 months prior to him being hired. Dr. Smith recently ordered a MRI which showed no new herniations and released the employee to return to work with no lifting over 25 pounds. The employee was to continue physical therapy and Hydrocodone. </a:t>
            </a:r>
          </a:p>
          <a:p>
            <a:pPr algn="just"/>
            <a:endParaRPr lang="en-US" altLang="en-US" dirty="0" smtClean="0"/>
          </a:p>
          <a:p>
            <a:pPr algn="just"/>
            <a:endParaRPr lang="en-US" altLang="en-US" dirty="0" smtClean="0"/>
          </a:p>
          <a:p>
            <a:pPr algn="just"/>
            <a:endParaRPr lang="en-US" altLang="en-US" dirty="0" smtClean="0"/>
          </a:p>
          <a:p>
            <a:pPr algn="just"/>
            <a:endParaRPr lang="en-US" altLang="en-US" dirty="0" smtClean="0"/>
          </a:p>
        </p:txBody>
      </p:sp>
      <p:pic>
        <p:nvPicPr>
          <p:cNvPr id="3174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6200" y="5715000"/>
            <a:ext cx="901700" cy="884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Slide Number Placeholder 10"/>
          <p:cNvSpPr>
            <a:spLocks noGrp="1"/>
          </p:cNvSpPr>
          <p:nvPr>
            <p:ph type="sldNum" sz="quarter" idx="12"/>
          </p:nvPr>
        </p:nvSpPr>
        <p:spPr/>
        <p:txBody>
          <a:bodyPr/>
          <a:lstStyle/>
          <a:p>
            <a:pPr>
              <a:defRPr/>
            </a:pPr>
            <a:fld id="{AB3A90FC-1BD5-4F3F-B77F-B561BB54AD94}" type="slidenum">
              <a:rPr lang="en-US"/>
              <a:pPr>
                <a:defRPr/>
              </a:pPr>
              <a:t>22</a:t>
            </a:fld>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457200" y="658813"/>
            <a:ext cx="8229600" cy="46037"/>
          </a:xfrm>
        </p:spPr>
        <p:txBody>
          <a:bodyPr>
            <a:normAutofit fontScale="90000"/>
          </a:bodyPr>
          <a:lstStyle/>
          <a:p>
            <a:pPr fontAlgn="auto">
              <a:spcAft>
                <a:spcPts val="0"/>
              </a:spcAft>
              <a:defRPr/>
            </a:pPr>
            <a:r>
              <a:rPr lang="en-US" dirty="0" smtClean="0"/>
              <a:t> </a:t>
            </a:r>
            <a:endParaRPr lang="en-US" dirty="0"/>
          </a:p>
        </p:txBody>
      </p:sp>
      <p:sp>
        <p:nvSpPr>
          <p:cNvPr id="32771" name="Content Placeholder 2"/>
          <p:cNvSpPr>
            <a:spLocks noGrp="1"/>
          </p:cNvSpPr>
          <p:nvPr>
            <p:ph idx="1"/>
          </p:nvPr>
        </p:nvSpPr>
        <p:spPr>
          <a:xfrm>
            <a:off x="457200" y="914400"/>
            <a:ext cx="8229600" cy="5410200"/>
          </a:xfrm>
        </p:spPr>
        <p:txBody>
          <a:bodyPr/>
          <a:lstStyle/>
          <a:p>
            <a:r>
              <a:rPr lang="en-US" altLang="en-US" dirty="0" smtClean="0"/>
              <a:t>The adjuster forwarded the return to work form to the employer  based on Dr. Smith’s light duty release.  </a:t>
            </a:r>
          </a:p>
          <a:p>
            <a:r>
              <a:rPr lang="en-US" altLang="en-US" dirty="0" smtClean="0"/>
              <a:t>Unfortunately, the employer could not accommodate the employee’s restrictions at that time so the employee remained out of work. </a:t>
            </a:r>
          </a:p>
          <a:p>
            <a:r>
              <a:rPr lang="en-US" altLang="en-US" dirty="0"/>
              <a:t>A</a:t>
            </a:r>
            <a:r>
              <a:rPr lang="en-US" altLang="en-US" dirty="0" smtClean="0"/>
              <a:t>fter </a:t>
            </a:r>
            <a:r>
              <a:rPr lang="en-US" altLang="en-US" dirty="0"/>
              <a:t>he was out of work for a total of 5 </a:t>
            </a:r>
            <a:r>
              <a:rPr lang="en-US" altLang="en-US" dirty="0" smtClean="0"/>
              <a:t>months, the </a:t>
            </a:r>
            <a:r>
              <a:rPr lang="en-US" altLang="en-US" dirty="0"/>
              <a:t>employer </a:t>
            </a:r>
            <a:r>
              <a:rPr lang="en-US" altLang="en-US" dirty="0" smtClean="0"/>
              <a:t>created </a:t>
            </a:r>
            <a:r>
              <a:rPr lang="en-US" altLang="en-US" dirty="0"/>
              <a:t>a light duty position for the </a:t>
            </a:r>
            <a:r>
              <a:rPr lang="en-US" altLang="en-US" dirty="0" smtClean="0"/>
              <a:t>employee.</a:t>
            </a:r>
          </a:p>
          <a:p>
            <a:r>
              <a:rPr lang="en-US" altLang="en-US" dirty="0" smtClean="0"/>
              <a:t> When </a:t>
            </a:r>
            <a:r>
              <a:rPr lang="en-US" altLang="en-US" dirty="0"/>
              <a:t>the employee returned to work, the adjuster </a:t>
            </a:r>
            <a:r>
              <a:rPr lang="en-US" altLang="en-US" dirty="0" smtClean="0"/>
              <a:t>stopped </a:t>
            </a:r>
            <a:r>
              <a:rPr lang="en-US" altLang="en-US" dirty="0"/>
              <a:t>his indemnity benefits.  </a:t>
            </a:r>
          </a:p>
          <a:p>
            <a:endParaRPr lang="en-US" altLang="en-US" dirty="0"/>
          </a:p>
          <a:p>
            <a:endParaRPr lang="en-US" altLang="en-US" dirty="0" smtClean="0"/>
          </a:p>
        </p:txBody>
      </p:sp>
      <p:pic>
        <p:nvPicPr>
          <p:cNvPr id="32772" name="Picture 2" descr="C:\Users\isnjs1\AppData\Local\Microsoft\Windows\Temporary Internet Files\Content.IE5\5QQM6ML9\MC900078735[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3800" y="5181600"/>
            <a:ext cx="1335088" cy="1370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Slide Number Placeholder 10"/>
          <p:cNvSpPr>
            <a:spLocks noGrp="1"/>
          </p:cNvSpPr>
          <p:nvPr>
            <p:ph type="sldNum" sz="quarter" idx="12"/>
          </p:nvPr>
        </p:nvSpPr>
        <p:spPr/>
        <p:txBody>
          <a:bodyPr/>
          <a:lstStyle/>
          <a:p>
            <a:pPr>
              <a:defRPr/>
            </a:pPr>
            <a:fld id="{689A62F8-D52E-4F32-BEDB-B33FC33CF020}" type="slidenum">
              <a:rPr lang="en-US"/>
              <a:pPr>
                <a:defRPr/>
              </a:pPr>
              <a:t>23</a:t>
            </a:fld>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209550"/>
          </a:xfrm>
        </p:spPr>
        <p:txBody>
          <a:bodyPr>
            <a:normAutofit fontScale="90000"/>
          </a:bodyPr>
          <a:lstStyle/>
          <a:p>
            <a:pPr fontAlgn="auto">
              <a:spcAft>
                <a:spcPts val="0"/>
              </a:spcAft>
              <a:defRPr/>
            </a:pPr>
            <a:r>
              <a:rPr lang="en-US" dirty="0" smtClean="0"/>
              <a:t> </a:t>
            </a:r>
            <a:endParaRPr lang="en-US" dirty="0"/>
          </a:p>
        </p:txBody>
      </p:sp>
      <p:sp>
        <p:nvSpPr>
          <p:cNvPr id="36867" name="Content Placeholder 2"/>
          <p:cNvSpPr>
            <a:spLocks noGrp="1"/>
          </p:cNvSpPr>
          <p:nvPr>
            <p:ph idx="1"/>
          </p:nvPr>
        </p:nvSpPr>
        <p:spPr>
          <a:xfrm>
            <a:off x="457200" y="838200"/>
            <a:ext cx="8229600" cy="5486400"/>
          </a:xfrm>
        </p:spPr>
        <p:txBody>
          <a:bodyPr/>
          <a:lstStyle/>
          <a:p>
            <a:pPr algn="just"/>
            <a:r>
              <a:rPr lang="en-US" altLang="en-US" dirty="0" smtClean="0"/>
              <a:t>After a total of 6 months with minimal improvement, the employee was referred to Dr. Meds, pain management physician.  </a:t>
            </a:r>
          </a:p>
          <a:p>
            <a:pPr algn="just"/>
            <a:r>
              <a:rPr lang="en-US" altLang="en-US" dirty="0" smtClean="0"/>
              <a:t>Dr. Meds had the employee stop physical therapy and start on a course of epidural steroid injections.  He indicated that if the epidural steroid injections helped, they would be continued every 3 months.  The employee was to discontinue Hydrocodone and start Mobic.  </a:t>
            </a:r>
          </a:p>
          <a:p>
            <a:pPr algn="just"/>
            <a:r>
              <a:rPr lang="en-US" altLang="en-US" dirty="0" smtClean="0"/>
              <a:t>The employee was advised to continue working light duty with no lifting over 25 pounds. </a:t>
            </a:r>
          </a:p>
          <a:p>
            <a:endParaRPr lang="en-US" altLang="en-US" dirty="0" smtClean="0"/>
          </a:p>
        </p:txBody>
      </p:sp>
      <p:pic>
        <p:nvPicPr>
          <p:cNvPr id="36868" name="Picture 2" descr="C:\Users\isdnn\AppData\Local\Microsoft\Windows\Temporary Internet Files\Content.IE5\N4Y9PTTX\MC900286861[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67600" y="5410200"/>
            <a:ext cx="1666875" cy="1317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Slide Number Placeholder 10"/>
          <p:cNvSpPr>
            <a:spLocks noGrp="1"/>
          </p:cNvSpPr>
          <p:nvPr>
            <p:ph type="sldNum" sz="quarter" idx="12"/>
          </p:nvPr>
        </p:nvSpPr>
        <p:spPr/>
        <p:txBody>
          <a:bodyPr/>
          <a:lstStyle/>
          <a:p>
            <a:pPr>
              <a:defRPr/>
            </a:pPr>
            <a:fld id="{124EEF8D-7C3D-4E66-A72A-EBE278A63596}" type="slidenum">
              <a:rPr lang="en-US"/>
              <a:pPr>
                <a:defRPr/>
              </a:pPr>
              <a:t>24</a:t>
            </a:fld>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209550"/>
          </a:xfrm>
        </p:spPr>
        <p:txBody>
          <a:bodyPr>
            <a:normAutofit fontScale="90000"/>
          </a:bodyPr>
          <a:lstStyle/>
          <a:p>
            <a:pPr fontAlgn="auto">
              <a:spcAft>
                <a:spcPts val="0"/>
              </a:spcAft>
              <a:defRPr/>
            </a:pPr>
            <a:r>
              <a:rPr lang="en-US" dirty="0" smtClean="0"/>
              <a:t> </a:t>
            </a:r>
            <a:endParaRPr lang="en-US" dirty="0"/>
          </a:p>
        </p:txBody>
      </p:sp>
      <p:sp>
        <p:nvSpPr>
          <p:cNvPr id="37891" name="Content Placeholder 2"/>
          <p:cNvSpPr>
            <a:spLocks noGrp="1"/>
          </p:cNvSpPr>
          <p:nvPr>
            <p:ph idx="1"/>
          </p:nvPr>
        </p:nvSpPr>
        <p:spPr>
          <a:xfrm>
            <a:off x="457200" y="685800"/>
            <a:ext cx="8229600" cy="5562600"/>
          </a:xfrm>
        </p:spPr>
        <p:txBody>
          <a:bodyPr/>
          <a:lstStyle/>
          <a:p>
            <a:pPr algn="just"/>
            <a:r>
              <a:rPr lang="en-US" altLang="en-US" dirty="0" smtClean="0"/>
              <a:t>The adjuster requested an IME when it was 9 months after the injury date because the employee‘s light duty position was going to end in the near future.  </a:t>
            </a:r>
          </a:p>
          <a:p>
            <a:pPr algn="just"/>
            <a:r>
              <a:rPr lang="en-US" altLang="en-US" dirty="0" smtClean="0"/>
              <a:t>The IME was scheduled 2 months later with Dr. Jones.  </a:t>
            </a:r>
          </a:p>
          <a:p>
            <a:pPr algn="just"/>
            <a:r>
              <a:rPr lang="en-US" altLang="en-US" dirty="0" smtClean="0"/>
              <a:t>Dr. Jones indicated the employee could return to work full duty, but was not fully recovered from the work injury.  This was due to the aggravation of  degenerative disc disease, status post lumbar fusion.   </a:t>
            </a:r>
          </a:p>
          <a:p>
            <a:pPr algn="just"/>
            <a:r>
              <a:rPr lang="en-US" altLang="en-US" dirty="0" smtClean="0"/>
              <a:t>Dr. Jones recommended the continued epidural injections every 3 months and the use of Mobic. </a:t>
            </a:r>
          </a:p>
        </p:txBody>
      </p:sp>
      <p:pic>
        <p:nvPicPr>
          <p:cNvPr id="37892" name="Picture 2" descr="C:\Users\isdnn\AppData\Local\Microsoft\Windows\Temporary Internet Files\Content.IE5\SQ93QU2J\MC900436015[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67600" y="5562600"/>
            <a:ext cx="1235075"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Slide Number Placeholder 10"/>
          <p:cNvSpPr>
            <a:spLocks noGrp="1"/>
          </p:cNvSpPr>
          <p:nvPr>
            <p:ph type="sldNum" sz="quarter" idx="12"/>
          </p:nvPr>
        </p:nvSpPr>
        <p:spPr/>
        <p:txBody>
          <a:bodyPr/>
          <a:lstStyle/>
          <a:p>
            <a:pPr>
              <a:defRPr/>
            </a:pPr>
            <a:fld id="{7E391333-DA1F-46ED-AC84-E1A14CEF6330}" type="slidenum">
              <a:rPr lang="en-US"/>
              <a:pPr>
                <a:defRPr/>
              </a:pPr>
              <a:t>25</a:t>
            </a:fld>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r>
              <a:rPr lang="en-US" dirty="0" smtClean="0"/>
              <a:t> </a:t>
            </a:r>
            <a:endParaRPr lang="en-US" dirty="0"/>
          </a:p>
        </p:txBody>
      </p:sp>
      <p:sp>
        <p:nvSpPr>
          <p:cNvPr id="38915" name="Content Placeholder 2"/>
          <p:cNvSpPr>
            <a:spLocks noGrp="1"/>
          </p:cNvSpPr>
          <p:nvPr>
            <p:ph idx="1"/>
          </p:nvPr>
        </p:nvSpPr>
        <p:spPr>
          <a:xfrm>
            <a:off x="457200" y="914400"/>
            <a:ext cx="8229600" cy="5486400"/>
          </a:xfrm>
        </p:spPr>
        <p:txBody>
          <a:bodyPr/>
          <a:lstStyle/>
          <a:p>
            <a:pPr algn="just"/>
            <a:r>
              <a:rPr lang="en-US" altLang="en-US" dirty="0" smtClean="0"/>
              <a:t>The employer sent a letter asking the employee to return to work full duty.  </a:t>
            </a:r>
          </a:p>
          <a:p>
            <a:pPr algn="just"/>
            <a:r>
              <a:rPr lang="en-US" altLang="en-US" dirty="0" smtClean="0"/>
              <a:t>The employee refused to return to full duty  indicating he had not been released to do so by his treating physician. </a:t>
            </a:r>
          </a:p>
          <a:p>
            <a:pPr algn="just"/>
            <a:r>
              <a:rPr lang="en-US" altLang="en-US" dirty="0"/>
              <a:t>The employer issued another letter advising the employee that Dr. </a:t>
            </a:r>
            <a:r>
              <a:rPr lang="en-US" altLang="en-US" dirty="0" err="1"/>
              <a:t>Jone’s</a:t>
            </a:r>
            <a:r>
              <a:rPr lang="en-US" altLang="en-US" dirty="0"/>
              <a:t> report indicated he could return to work full duty.   </a:t>
            </a:r>
            <a:endParaRPr lang="en-US" altLang="en-US" dirty="0" smtClean="0"/>
          </a:p>
          <a:p>
            <a:pPr algn="just"/>
            <a:r>
              <a:rPr lang="en-US" altLang="en-US" dirty="0" smtClean="0"/>
              <a:t>The </a:t>
            </a:r>
            <a:r>
              <a:rPr lang="en-US" altLang="en-US" dirty="0"/>
              <a:t>employee did return to work full duty. </a:t>
            </a:r>
          </a:p>
          <a:p>
            <a:pPr algn="just"/>
            <a:endParaRPr lang="en-US" altLang="en-US" dirty="0" smtClean="0"/>
          </a:p>
        </p:txBody>
      </p:sp>
      <p:pic>
        <p:nvPicPr>
          <p:cNvPr id="38916" name="Picture 2" descr="C:\Users\isdnn\AppData\Local\Microsoft\Windows\Temporary Internet Files\Content.IE5\N4Y9PTTX\MC900048761[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10400" y="5029200"/>
            <a:ext cx="1804988" cy="167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Slide Number Placeholder 10"/>
          <p:cNvSpPr>
            <a:spLocks noGrp="1"/>
          </p:cNvSpPr>
          <p:nvPr>
            <p:ph type="sldNum" sz="quarter" idx="12"/>
          </p:nvPr>
        </p:nvSpPr>
        <p:spPr/>
        <p:txBody>
          <a:bodyPr/>
          <a:lstStyle/>
          <a:p>
            <a:pPr>
              <a:defRPr/>
            </a:pPr>
            <a:fld id="{9DDED5B5-C3C3-4F8C-A57D-F40D25D3D34F}" type="slidenum">
              <a:rPr lang="en-US"/>
              <a:pPr>
                <a:defRPr/>
              </a:pPr>
              <a:t>26</a:t>
            </a:fld>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D9398795-32E8-4830-A25E-4D5A08662CB7}" type="slidenum">
              <a:rPr lang="en-US" smtClean="0"/>
              <a:pPr>
                <a:defRPr/>
              </a:pPr>
              <a:t>27</a:t>
            </a:fld>
            <a:endParaRPr lang="en-US" dirty="0"/>
          </a:p>
        </p:txBody>
      </p:sp>
      <p:sp>
        <p:nvSpPr>
          <p:cNvPr id="3" name="Rectangle 2"/>
          <p:cNvSpPr/>
          <p:nvPr/>
        </p:nvSpPr>
        <p:spPr>
          <a:xfrm>
            <a:off x="457200" y="990600"/>
            <a:ext cx="8001000" cy="3693319"/>
          </a:xfrm>
          <a:prstGeom prst="rect">
            <a:avLst/>
          </a:prstGeom>
        </p:spPr>
        <p:txBody>
          <a:bodyPr wrap="square">
            <a:spAutoFit/>
          </a:bodyPr>
          <a:lstStyle/>
          <a:p>
            <a:pPr marL="457200" indent="-457200" algn="just">
              <a:buFont typeface="Arial" panose="020B0604020202020204" pitchFamily="34" charset="0"/>
              <a:buChar char="•"/>
            </a:pPr>
            <a:r>
              <a:rPr lang="en-US" altLang="en-US" sz="2600" dirty="0">
                <a:latin typeface="+mn-lt"/>
              </a:rPr>
              <a:t>The employee started to get epidural steroid injections every month instead of every 3 months.  Each time an injection was given, the employee was off work from Friday through Monday. </a:t>
            </a:r>
            <a:r>
              <a:rPr lang="en-US" altLang="en-US" sz="2600" dirty="0" smtClean="0">
                <a:latin typeface="+mn-lt"/>
              </a:rPr>
              <a:t>This lasted for just a few weeks. </a:t>
            </a:r>
          </a:p>
          <a:p>
            <a:pPr marL="457200" indent="-457200" algn="just">
              <a:buFont typeface="Arial" panose="020B0604020202020204" pitchFamily="34" charset="0"/>
              <a:buChar char="•"/>
            </a:pPr>
            <a:endParaRPr lang="en-US" altLang="en-US" sz="2600" dirty="0" smtClean="0">
              <a:latin typeface="+mn-lt"/>
            </a:endParaRPr>
          </a:p>
          <a:p>
            <a:pPr marL="457200" indent="-457200" algn="just">
              <a:buFont typeface="Arial" panose="020B0604020202020204" pitchFamily="34" charset="0"/>
              <a:buChar char="•"/>
            </a:pPr>
            <a:r>
              <a:rPr lang="en-US" altLang="en-US" sz="2600" dirty="0" smtClean="0">
                <a:latin typeface="+mn-lt"/>
              </a:rPr>
              <a:t>The </a:t>
            </a:r>
            <a:r>
              <a:rPr lang="en-US" altLang="en-US" sz="2600" dirty="0">
                <a:latin typeface="+mn-lt"/>
              </a:rPr>
              <a:t>adjuster contacted the doctor and </a:t>
            </a:r>
            <a:r>
              <a:rPr lang="en-US" altLang="en-US" sz="2600" dirty="0" smtClean="0">
                <a:latin typeface="+mn-lt"/>
              </a:rPr>
              <a:t>advised </a:t>
            </a:r>
            <a:r>
              <a:rPr lang="en-US" altLang="en-US" sz="2600" dirty="0">
                <a:latin typeface="+mn-lt"/>
              </a:rPr>
              <a:t>that they would only authorize injections every three months in </a:t>
            </a:r>
            <a:r>
              <a:rPr lang="en-US" altLang="en-US" sz="2600" dirty="0" smtClean="0">
                <a:latin typeface="+mn-lt"/>
              </a:rPr>
              <a:t>accordance </a:t>
            </a:r>
            <a:r>
              <a:rPr lang="en-US" altLang="en-US" sz="2600" dirty="0">
                <a:latin typeface="+mn-lt"/>
              </a:rPr>
              <a:t>with the IME from </a:t>
            </a:r>
            <a:r>
              <a:rPr lang="en-US" altLang="en-US" sz="2600" dirty="0" smtClean="0">
                <a:latin typeface="+mn-lt"/>
              </a:rPr>
              <a:t>Jones.   </a:t>
            </a:r>
            <a:endParaRPr lang="en-US" altLang="en-US" sz="2600" dirty="0">
              <a:latin typeface="+mn-lt"/>
            </a:endParaRPr>
          </a:p>
        </p:txBody>
      </p:sp>
      <p:pic>
        <p:nvPicPr>
          <p:cNvPr id="5" name="Picture 2" descr="C:\Users\isdnn\AppData\Local\Microsoft\Windows\Temporary Internet Files\Content.IE5\2GZRJI0E\MC900332574[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58000" y="4800600"/>
            <a:ext cx="1820863" cy="187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1738922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r>
              <a:rPr lang="en-US" dirty="0" smtClean="0"/>
              <a:t> </a:t>
            </a:r>
            <a:endParaRPr lang="en-US" dirty="0"/>
          </a:p>
        </p:txBody>
      </p:sp>
      <p:sp>
        <p:nvSpPr>
          <p:cNvPr id="43011" name="Content Placeholder 2"/>
          <p:cNvSpPr>
            <a:spLocks noGrp="1"/>
          </p:cNvSpPr>
          <p:nvPr>
            <p:ph idx="1"/>
          </p:nvPr>
        </p:nvSpPr>
        <p:spPr>
          <a:xfrm>
            <a:off x="457200" y="838200"/>
            <a:ext cx="8229600" cy="5486400"/>
          </a:xfrm>
        </p:spPr>
        <p:txBody>
          <a:bodyPr/>
          <a:lstStyle/>
          <a:p>
            <a:pPr algn="just"/>
            <a:r>
              <a:rPr lang="en-US" altLang="en-US" dirty="0" smtClean="0"/>
              <a:t>Over the next 6 months, Dr. Meds was able to taper off the claimant’s treatment including office visits, epidurals and the Mobic and he was discharged from care.  </a:t>
            </a:r>
          </a:p>
          <a:p>
            <a:pPr algn="just"/>
            <a:r>
              <a:rPr lang="en-US" altLang="en-US" dirty="0" smtClean="0"/>
              <a:t>The adjuster paid all outstanding bills.  </a:t>
            </a:r>
          </a:p>
          <a:p>
            <a:pPr algn="just"/>
            <a:r>
              <a:rPr lang="en-US" altLang="en-US" dirty="0" smtClean="0"/>
              <a:t>Shortly thereafter, the employee settled his third party claim and the employer received a check in the amount of $15,000.00 due to the subrogation lien. </a:t>
            </a:r>
          </a:p>
          <a:p>
            <a:pPr algn="just"/>
            <a:r>
              <a:rPr lang="en-US" altLang="en-US" dirty="0" smtClean="0"/>
              <a:t>The adjuster closed the file.    </a:t>
            </a:r>
          </a:p>
        </p:txBody>
      </p:sp>
      <p:pic>
        <p:nvPicPr>
          <p:cNvPr id="43012" name="Picture 2" descr="C:\Users\isdnn\AppData\Local\Microsoft\Windows\Temporary Internet Files\Content.IE5\1WIG3K76\MC900239653[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08863" y="4876800"/>
            <a:ext cx="1716087"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Slide Number Placeholder 10"/>
          <p:cNvSpPr>
            <a:spLocks noGrp="1"/>
          </p:cNvSpPr>
          <p:nvPr>
            <p:ph type="sldNum" sz="quarter" idx="12"/>
          </p:nvPr>
        </p:nvSpPr>
        <p:spPr/>
        <p:txBody>
          <a:bodyPr/>
          <a:lstStyle/>
          <a:p>
            <a:pPr>
              <a:defRPr/>
            </a:pPr>
            <a:fld id="{70CAFADA-5BEA-437B-A309-86ADC72D1134}" type="slidenum">
              <a:rPr lang="en-US"/>
              <a:pPr>
                <a:defRPr/>
              </a:pPr>
              <a:t>28</a:t>
            </a:fld>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457200" y="658813"/>
            <a:ext cx="8229600" cy="46037"/>
          </a:xfrm>
        </p:spPr>
        <p:txBody>
          <a:bodyPr>
            <a:normAutofit fontScale="90000"/>
          </a:bodyPr>
          <a:lstStyle/>
          <a:p>
            <a:pPr fontAlgn="auto">
              <a:spcAft>
                <a:spcPts val="0"/>
              </a:spcAft>
              <a:defRPr/>
            </a:pPr>
            <a:r>
              <a:rPr lang="en-US" dirty="0" smtClean="0"/>
              <a:t> </a:t>
            </a:r>
            <a:endParaRPr lang="en-US" dirty="0"/>
          </a:p>
        </p:txBody>
      </p:sp>
      <p:pic>
        <p:nvPicPr>
          <p:cNvPr id="44035" name="Picture 2" descr="C:\Users\isnjs1\AppData\Local\Microsoft\Windows\Temporary Internet Files\Content.IE5\TL6K7823\MC900431631[1].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7696200" y="5486400"/>
            <a:ext cx="1181100" cy="1257300"/>
          </a:xfrm>
          <a:noFill/>
        </p:spPr>
      </p:pic>
      <p:sp>
        <p:nvSpPr>
          <p:cNvPr id="44036" name="Rectangle 3"/>
          <p:cNvSpPr>
            <a:spLocks noChangeArrowheads="1"/>
          </p:cNvSpPr>
          <p:nvPr/>
        </p:nvSpPr>
        <p:spPr bwMode="auto">
          <a:xfrm>
            <a:off x="762000" y="1143000"/>
            <a:ext cx="8001000" cy="289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nstantia" pitchFamily="18" charset="0"/>
              </a:defRPr>
            </a:lvl1pPr>
            <a:lvl2pPr marL="742950" indent="-285750">
              <a:defRPr>
                <a:solidFill>
                  <a:schemeClr val="tx1"/>
                </a:solidFill>
                <a:latin typeface="Constantia" pitchFamily="18" charset="0"/>
              </a:defRPr>
            </a:lvl2pPr>
            <a:lvl3pPr marL="1143000" indent="-228600">
              <a:defRPr>
                <a:solidFill>
                  <a:schemeClr val="tx1"/>
                </a:solidFill>
                <a:latin typeface="Constantia" pitchFamily="18" charset="0"/>
              </a:defRPr>
            </a:lvl3pPr>
            <a:lvl4pPr marL="1600200" indent="-228600">
              <a:defRPr>
                <a:solidFill>
                  <a:schemeClr val="tx1"/>
                </a:solidFill>
                <a:latin typeface="Constantia" pitchFamily="18" charset="0"/>
              </a:defRPr>
            </a:lvl4pPr>
            <a:lvl5pPr marL="2057400" indent="-228600">
              <a:defRPr>
                <a:solidFill>
                  <a:schemeClr val="tx1"/>
                </a:solidFill>
                <a:latin typeface="Constantia" pitchFamily="18" charset="0"/>
              </a:defRPr>
            </a:lvl5pPr>
            <a:lvl6pPr marL="2514600" indent="-228600" fontAlgn="base">
              <a:spcBef>
                <a:spcPct val="0"/>
              </a:spcBef>
              <a:spcAft>
                <a:spcPct val="0"/>
              </a:spcAft>
              <a:defRPr>
                <a:solidFill>
                  <a:schemeClr val="tx1"/>
                </a:solidFill>
                <a:latin typeface="Constantia" pitchFamily="18" charset="0"/>
              </a:defRPr>
            </a:lvl6pPr>
            <a:lvl7pPr marL="2971800" indent="-228600" fontAlgn="base">
              <a:spcBef>
                <a:spcPct val="0"/>
              </a:spcBef>
              <a:spcAft>
                <a:spcPct val="0"/>
              </a:spcAft>
              <a:defRPr>
                <a:solidFill>
                  <a:schemeClr val="tx1"/>
                </a:solidFill>
                <a:latin typeface="Constantia" pitchFamily="18" charset="0"/>
              </a:defRPr>
            </a:lvl7pPr>
            <a:lvl8pPr marL="3429000" indent="-228600" fontAlgn="base">
              <a:spcBef>
                <a:spcPct val="0"/>
              </a:spcBef>
              <a:spcAft>
                <a:spcPct val="0"/>
              </a:spcAft>
              <a:defRPr>
                <a:solidFill>
                  <a:schemeClr val="tx1"/>
                </a:solidFill>
                <a:latin typeface="Constantia" pitchFamily="18" charset="0"/>
              </a:defRPr>
            </a:lvl8pPr>
            <a:lvl9pPr marL="3886200" indent="-228600" fontAlgn="base">
              <a:spcBef>
                <a:spcPct val="0"/>
              </a:spcBef>
              <a:spcAft>
                <a:spcPct val="0"/>
              </a:spcAft>
              <a:defRPr>
                <a:solidFill>
                  <a:schemeClr val="tx1"/>
                </a:solidFill>
                <a:latin typeface="Constantia" pitchFamily="18" charset="0"/>
              </a:defRPr>
            </a:lvl9pPr>
          </a:lstStyle>
          <a:p>
            <a:r>
              <a:rPr lang="en-US" altLang="en-US" sz="2600" dirty="0"/>
              <a:t>In total, the employer paid:</a:t>
            </a:r>
          </a:p>
          <a:p>
            <a:r>
              <a:rPr lang="en-US" altLang="en-US" sz="2600" dirty="0"/>
              <a:t>$   11,090.36 in indemnity benefits</a:t>
            </a:r>
          </a:p>
          <a:p>
            <a:r>
              <a:rPr lang="en-US" altLang="en-US" sz="2600" dirty="0" smtClean="0"/>
              <a:t>$   </a:t>
            </a:r>
            <a:r>
              <a:rPr lang="en-US" altLang="en-US" sz="2600" dirty="0"/>
              <a:t>1,500.00 for the IME</a:t>
            </a:r>
          </a:p>
          <a:p>
            <a:r>
              <a:rPr lang="en-US" altLang="en-US" sz="2600" dirty="0" smtClean="0"/>
              <a:t>$ 33,250 </a:t>
            </a:r>
            <a:r>
              <a:rPr lang="en-US" altLang="en-US" sz="2600" dirty="0"/>
              <a:t>medical benefits</a:t>
            </a:r>
          </a:p>
          <a:p>
            <a:r>
              <a:rPr lang="en-US" altLang="en-US" sz="2600" dirty="0" smtClean="0"/>
              <a:t>$45,8400.36 </a:t>
            </a:r>
            <a:r>
              <a:rPr lang="en-US" altLang="en-US" sz="2600" dirty="0"/>
              <a:t>total paid</a:t>
            </a:r>
          </a:p>
          <a:p>
            <a:r>
              <a:rPr lang="en-US" altLang="en-US" sz="2600" dirty="0"/>
              <a:t>$15,000.00 total recovered for the </a:t>
            </a:r>
            <a:r>
              <a:rPr lang="en-US" altLang="en-US" sz="2600" dirty="0" smtClean="0"/>
              <a:t>subrogation lien</a:t>
            </a:r>
            <a:endParaRPr lang="en-US" altLang="en-US" sz="2600" dirty="0"/>
          </a:p>
          <a:p>
            <a:r>
              <a:rPr lang="en-US" altLang="en-US" sz="2600" dirty="0"/>
              <a:t>$</a:t>
            </a:r>
            <a:r>
              <a:rPr lang="en-US" altLang="en-US" sz="2600" dirty="0" smtClean="0"/>
              <a:t>30,840.36 </a:t>
            </a:r>
            <a:r>
              <a:rPr lang="en-US" altLang="en-US" sz="2600" dirty="0"/>
              <a:t>net paid</a:t>
            </a:r>
          </a:p>
        </p:txBody>
      </p:sp>
      <p:sp>
        <p:nvSpPr>
          <p:cNvPr id="11" name="Slide Number Placeholder 10"/>
          <p:cNvSpPr>
            <a:spLocks noGrp="1"/>
          </p:cNvSpPr>
          <p:nvPr>
            <p:ph type="sldNum" sz="quarter" idx="12"/>
          </p:nvPr>
        </p:nvSpPr>
        <p:spPr/>
        <p:txBody>
          <a:bodyPr/>
          <a:lstStyle/>
          <a:p>
            <a:pPr>
              <a:defRPr/>
            </a:pPr>
            <a:fld id="{E18A7FC1-E3B5-4A61-82F9-5CE8D3F6104F}" type="slidenum">
              <a:rPr lang="en-US"/>
              <a:pPr>
                <a:defRPr/>
              </a:pPr>
              <a:t>29</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r>
              <a:rPr lang="en-US" dirty="0" smtClean="0"/>
              <a:t> </a:t>
            </a:r>
            <a:endParaRPr lang="en-US" dirty="0"/>
          </a:p>
        </p:txBody>
      </p:sp>
      <p:sp>
        <p:nvSpPr>
          <p:cNvPr id="3" name="Content Placeholder 2"/>
          <p:cNvSpPr>
            <a:spLocks noGrp="1"/>
          </p:cNvSpPr>
          <p:nvPr>
            <p:ph idx="1"/>
          </p:nvPr>
        </p:nvSpPr>
        <p:spPr>
          <a:xfrm>
            <a:off x="457200" y="914400"/>
            <a:ext cx="8229600" cy="5410200"/>
          </a:xfrm>
        </p:spPr>
        <p:txBody>
          <a:bodyPr>
            <a:normAutofit/>
          </a:bodyPr>
          <a:lstStyle/>
          <a:p>
            <a:pPr marL="274320" indent="-274320" algn="just" fontAlgn="auto">
              <a:spcAft>
                <a:spcPts val="0"/>
              </a:spcAft>
              <a:buClr>
                <a:schemeClr val="accent3"/>
              </a:buClr>
              <a:buFont typeface="Wingdings 2"/>
              <a:buChar char=""/>
              <a:defRPr/>
            </a:pPr>
            <a:r>
              <a:rPr lang="en-US" dirty="0"/>
              <a:t>The employee reported the alleged injury to his supervisor, but the supervisor did not believe the incident ever occurred or that it would be a workers’ compensation claim if it did occur, and therefore did not report it to anyone else</a:t>
            </a:r>
            <a:r>
              <a:rPr lang="en-US" dirty="0" smtClean="0"/>
              <a:t>.</a:t>
            </a:r>
          </a:p>
          <a:p>
            <a:pPr marL="274320" indent="-274320" algn="just" fontAlgn="auto">
              <a:spcAft>
                <a:spcPts val="0"/>
              </a:spcAft>
              <a:buClr>
                <a:schemeClr val="accent3"/>
              </a:buClr>
              <a:buFont typeface="Wingdings 2"/>
              <a:buChar char=""/>
              <a:defRPr/>
            </a:pPr>
            <a:r>
              <a:rPr lang="en-US" dirty="0" smtClean="0"/>
              <a:t>Since the employer did not report this as a workers’ compensation claim, the employee was able to seek unauthorized medical care by physicians of his choice.</a:t>
            </a:r>
            <a:endParaRPr lang="en-US" dirty="0"/>
          </a:p>
          <a:p>
            <a:pPr marL="0" indent="0" algn="just" fontAlgn="auto">
              <a:spcAft>
                <a:spcPts val="0"/>
              </a:spcAft>
              <a:buClr>
                <a:schemeClr val="accent3"/>
              </a:buClr>
              <a:buFont typeface="Wingdings 2"/>
              <a:buNone/>
              <a:defRPr/>
            </a:pPr>
            <a:endParaRPr lang="en-US" dirty="0"/>
          </a:p>
        </p:txBody>
      </p:sp>
      <p:pic>
        <p:nvPicPr>
          <p:cNvPr id="7172" name="Picture 2" descr="C:\Users\isdnn\AppData\Local\Microsoft\Windows\Temporary Internet Files\Content.IE5\O10A10WR\MC900282092[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34200" y="5029200"/>
            <a:ext cx="1819275" cy="141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Slide Number Placeholder 10"/>
          <p:cNvSpPr>
            <a:spLocks noGrp="1"/>
          </p:cNvSpPr>
          <p:nvPr>
            <p:ph type="sldNum" sz="quarter" idx="12"/>
          </p:nvPr>
        </p:nvSpPr>
        <p:spPr/>
        <p:txBody>
          <a:bodyPr/>
          <a:lstStyle/>
          <a:p>
            <a:pPr>
              <a:defRPr/>
            </a:pPr>
            <a:fld id="{DDAD8513-979A-42A5-A7C1-4AFE5DDD1B80}" type="slidenum">
              <a:rPr lang="en-US"/>
              <a:pPr>
                <a:defRPr/>
              </a:pPr>
              <a:t>3</a:t>
            </a:fld>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p:txBody>
          <a:bodyPr/>
          <a:lstStyle/>
          <a:p>
            <a:pPr algn="ctr"/>
            <a:r>
              <a:rPr lang="en-US" altLang="en-US" dirty="0" smtClean="0"/>
              <a:t>ISSUES</a:t>
            </a:r>
          </a:p>
        </p:txBody>
      </p:sp>
      <p:sp>
        <p:nvSpPr>
          <p:cNvPr id="45059" name="Content Placeholder 2"/>
          <p:cNvSpPr>
            <a:spLocks noGrp="1"/>
          </p:cNvSpPr>
          <p:nvPr>
            <p:ph idx="1"/>
          </p:nvPr>
        </p:nvSpPr>
        <p:spPr/>
        <p:txBody>
          <a:bodyPr/>
          <a:lstStyle/>
          <a:p>
            <a:pPr algn="just"/>
            <a:r>
              <a:rPr lang="en-US" altLang="en-US" dirty="0" smtClean="0"/>
              <a:t>Light duty was not initially available for the employee.</a:t>
            </a:r>
          </a:p>
          <a:p>
            <a:pPr marL="0" indent="0" algn="just">
              <a:buNone/>
            </a:pPr>
            <a:endParaRPr lang="en-US" altLang="en-US" dirty="0" smtClean="0"/>
          </a:p>
          <a:p>
            <a:pPr algn="just"/>
            <a:r>
              <a:rPr lang="en-US" altLang="en-US" dirty="0" smtClean="0"/>
              <a:t>The employer had to send two letters to the employee to return to work full duty. </a:t>
            </a:r>
          </a:p>
          <a:p>
            <a:pPr algn="just"/>
            <a:endParaRPr lang="en-US" altLang="en-US" dirty="0" smtClean="0"/>
          </a:p>
          <a:p>
            <a:pPr algn="just"/>
            <a:r>
              <a:rPr lang="en-US" altLang="en-US" dirty="0" smtClean="0"/>
              <a:t>The adjuster was proactive in assessing  claimant’s  need for treatment.</a:t>
            </a:r>
          </a:p>
          <a:p>
            <a:pPr algn="just"/>
            <a:endParaRPr lang="en-US" altLang="en-US" dirty="0" smtClean="0"/>
          </a:p>
        </p:txBody>
      </p:sp>
      <p:pic>
        <p:nvPicPr>
          <p:cNvPr id="4506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91400" y="5257800"/>
            <a:ext cx="1695450" cy="1428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Slide Number Placeholder 10"/>
          <p:cNvSpPr>
            <a:spLocks noGrp="1"/>
          </p:cNvSpPr>
          <p:nvPr>
            <p:ph type="sldNum" sz="quarter" idx="12"/>
          </p:nvPr>
        </p:nvSpPr>
        <p:spPr/>
        <p:txBody>
          <a:bodyPr/>
          <a:lstStyle/>
          <a:p>
            <a:pPr>
              <a:defRPr/>
            </a:pPr>
            <a:fld id="{5165BD40-1405-4DA3-A736-CEE69A16B006}" type="slidenum">
              <a:rPr lang="en-US"/>
              <a:pPr>
                <a:defRPr/>
              </a:pPr>
              <a:t>30</a:t>
            </a:fld>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p:txBody>
          <a:bodyPr/>
          <a:lstStyle/>
          <a:p>
            <a:pPr algn="ctr"/>
            <a:r>
              <a:rPr lang="en-US" altLang="en-US" dirty="0" smtClean="0"/>
              <a:t>Case 3: Great Results</a:t>
            </a:r>
          </a:p>
        </p:txBody>
      </p:sp>
      <p:sp>
        <p:nvSpPr>
          <p:cNvPr id="3" name="Content Placeholder 2"/>
          <p:cNvSpPr>
            <a:spLocks noGrp="1"/>
          </p:cNvSpPr>
          <p:nvPr>
            <p:ph idx="1"/>
          </p:nvPr>
        </p:nvSpPr>
        <p:spPr/>
        <p:txBody>
          <a:bodyPr>
            <a:normAutofit fontScale="92500" lnSpcReduction="20000"/>
          </a:bodyPr>
          <a:lstStyle/>
          <a:p>
            <a:pPr marL="274320" indent="-274320" algn="just" fontAlgn="auto">
              <a:spcAft>
                <a:spcPts val="0"/>
              </a:spcAft>
              <a:buClr>
                <a:schemeClr val="accent3"/>
              </a:buClr>
              <a:buFont typeface="Wingdings 2"/>
              <a:buChar char=""/>
              <a:defRPr/>
            </a:pPr>
            <a:r>
              <a:rPr lang="en-US" dirty="0"/>
              <a:t>The claim involves a 45 year old male custodian who alleged he slipped and fell on ice in the </a:t>
            </a:r>
            <a:r>
              <a:rPr lang="en-US" dirty="0" smtClean="0"/>
              <a:t>building </a:t>
            </a:r>
            <a:r>
              <a:rPr lang="en-US" dirty="0"/>
              <a:t>parking lot at 6:30 AM. </a:t>
            </a:r>
            <a:endParaRPr lang="en-US" dirty="0" smtClean="0"/>
          </a:p>
          <a:p>
            <a:pPr marL="274320" indent="-274320" algn="just" fontAlgn="auto">
              <a:spcAft>
                <a:spcPts val="0"/>
              </a:spcAft>
              <a:buClr>
                <a:schemeClr val="accent3"/>
              </a:buClr>
              <a:buFont typeface="Wingdings 2"/>
              <a:buChar char=""/>
              <a:defRPr/>
            </a:pPr>
            <a:r>
              <a:rPr lang="en-US" dirty="0" smtClean="0"/>
              <a:t>The employees are told where to park in the lot; the </a:t>
            </a:r>
            <a:r>
              <a:rPr lang="en-US" dirty="0"/>
              <a:t>is </a:t>
            </a:r>
            <a:r>
              <a:rPr lang="en-US" dirty="0" smtClean="0"/>
              <a:t>leased and the employer </a:t>
            </a:r>
            <a:r>
              <a:rPr lang="en-US" dirty="0"/>
              <a:t>is not responsible for maintaining the lot.  </a:t>
            </a:r>
          </a:p>
          <a:p>
            <a:pPr marL="274320" indent="-274320" algn="just" fontAlgn="auto">
              <a:spcAft>
                <a:spcPts val="0"/>
              </a:spcAft>
              <a:buClr>
                <a:schemeClr val="accent3"/>
              </a:buClr>
              <a:buFont typeface="Wingdings 2"/>
              <a:buChar char=""/>
              <a:defRPr/>
            </a:pPr>
            <a:r>
              <a:rPr lang="en-US" dirty="0"/>
              <a:t>The employee’s normal start time is 8:00 AM. He had arrived at work early on the date of injury due to the weather conditions. He is a very dedicated employee and felt it would be better to arrive at work early and just wait in the employee lounge until his shift started. However on his way into the building, he slipped and fell on ice in the parking lot. </a:t>
            </a:r>
          </a:p>
          <a:p>
            <a:pPr marL="274320" indent="-274320" fontAlgn="auto">
              <a:spcAft>
                <a:spcPts val="0"/>
              </a:spcAft>
              <a:buClr>
                <a:schemeClr val="accent3"/>
              </a:buClr>
              <a:buFont typeface="Wingdings 2"/>
              <a:buChar char=""/>
              <a:defRPr/>
            </a:pPr>
            <a:endParaRPr lang="en-US" dirty="0"/>
          </a:p>
        </p:txBody>
      </p:sp>
      <p:pic>
        <p:nvPicPr>
          <p:cNvPr id="46084" name="Picture 2" descr="C:\Users\isdnn\AppData\Local\Microsoft\Windows\Temporary Internet Files\Content.IE5\SQ93QU2J\MC900030218[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91400" y="5638800"/>
            <a:ext cx="1458913"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Slide Number Placeholder 10"/>
          <p:cNvSpPr>
            <a:spLocks noGrp="1"/>
          </p:cNvSpPr>
          <p:nvPr>
            <p:ph type="sldNum" sz="quarter" idx="12"/>
          </p:nvPr>
        </p:nvSpPr>
        <p:spPr/>
        <p:txBody>
          <a:bodyPr/>
          <a:lstStyle/>
          <a:p>
            <a:pPr>
              <a:defRPr/>
            </a:pPr>
            <a:fld id="{6D397E29-8013-47D9-99C7-E48274BB0781}" type="slidenum">
              <a:rPr lang="en-US"/>
              <a:pPr>
                <a:defRPr/>
              </a:pPr>
              <a:t>31</a:t>
            </a:fld>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r>
              <a:rPr lang="en-US" dirty="0" smtClean="0"/>
              <a:t> </a:t>
            </a:r>
            <a:endParaRPr lang="en-US" dirty="0"/>
          </a:p>
        </p:txBody>
      </p:sp>
      <p:sp>
        <p:nvSpPr>
          <p:cNvPr id="47107" name="Content Placeholder 2"/>
          <p:cNvSpPr>
            <a:spLocks noGrp="1"/>
          </p:cNvSpPr>
          <p:nvPr>
            <p:ph idx="1"/>
          </p:nvPr>
        </p:nvSpPr>
        <p:spPr>
          <a:xfrm>
            <a:off x="457200" y="838200"/>
            <a:ext cx="8229600" cy="5486400"/>
          </a:xfrm>
        </p:spPr>
        <p:txBody>
          <a:bodyPr/>
          <a:lstStyle/>
          <a:p>
            <a:pPr algn="just"/>
            <a:r>
              <a:rPr lang="en-US" altLang="en-US" dirty="0" smtClean="0"/>
              <a:t>The employee immediately reported the injury to his supervisor, Joe Smith. </a:t>
            </a:r>
          </a:p>
          <a:p>
            <a:pPr algn="just"/>
            <a:r>
              <a:rPr lang="en-US" altLang="en-US" dirty="0" smtClean="0"/>
              <a:t>The employee stated he had gotten out of his vehicle and had taken several steps when he slipped and fell on the snow and ice covered parking lot. He stated that he had some immediate discomfort and pain in his lower back. </a:t>
            </a:r>
          </a:p>
          <a:p>
            <a:endParaRPr lang="en-US" altLang="en-US" dirty="0" smtClean="0"/>
          </a:p>
        </p:txBody>
      </p:sp>
      <p:pic>
        <p:nvPicPr>
          <p:cNvPr id="47108" name="Picture 4" descr="C:\Users\isdnn\AppData\Local\Microsoft\Windows\Temporary Internet Files\Content.IE5\CC30IFL5\MC900331453[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3800" y="4495800"/>
            <a:ext cx="969963" cy="179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Slide Number Placeholder 10"/>
          <p:cNvSpPr>
            <a:spLocks noGrp="1"/>
          </p:cNvSpPr>
          <p:nvPr>
            <p:ph type="sldNum" sz="quarter" idx="12"/>
          </p:nvPr>
        </p:nvSpPr>
        <p:spPr/>
        <p:txBody>
          <a:bodyPr/>
          <a:lstStyle/>
          <a:p>
            <a:pPr>
              <a:defRPr/>
            </a:pPr>
            <a:fld id="{79F2B955-31EE-4CB9-8449-449B9EDD888A}" type="slidenum">
              <a:rPr lang="en-US"/>
              <a:pPr>
                <a:defRPr/>
              </a:pPr>
              <a:t>32</a:t>
            </a:fld>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209550"/>
          </a:xfrm>
        </p:spPr>
        <p:txBody>
          <a:bodyPr>
            <a:normAutofit fontScale="90000"/>
          </a:bodyPr>
          <a:lstStyle/>
          <a:p>
            <a:pPr fontAlgn="auto">
              <a:spcAft>
                <a:spcPts val="0"/>
              </a:spcAft>
              <a:defRPr/>
            </a:pPr>
            <a:r>
              <a:rPr lang="en-US" dirty="0" smtClean="0"/>
              <a:t> </a:t>
            </a:r>
            <a:endParaRPr lang="en-US" dirty="0"/>
          </a:p>
        </p:txBody>
      </p:sp>
      <p:sp>
        <p:nvSpPr>
          <p:cNvPr id="48131" name="Content Placeholder 2"/>
          <p:cNvSpPr>
            <a:spLocks noGrp="1"/>
          </p:cNvSpPr>
          <p:nvPr>
            <p:ph idx="1"/>
          </p:nvPr>
        </p:nvSpPr>
        <p:spPr>
          <a:xfrm>
            <a:off x="457200" y="990600"/>
            <a:ext cx="8229600" cy="5334000"/>
          </a:xfrm>
        </p:spPr>
        <p:txBody>
          <a:bodyPr/>
          <a:lstStyle/>
          <a:p>
            <a:pPr algn="just"/>
            <a:r>
              <a:rPr lang="en-US" altLang="en-US" dirty="0" smtClean="0"/>
              <a:t>The supervisor had the employee complete an Employee Incident Report immediately which was provided to the HR representative, Candy Jones. </a:t>
            </a:r>
          </a:p>
          <a:p>
            <a:pPr algn="just"/>
            <a:r>
              <a:rPr lang="en-US" altLang="en-US" dirty="0" smtClean="0"/>
              <a:t>Candy met with the injured employee and gathered some additional information from him.</a:t>
            </a:r>
          </a:p>
          <a:p>
            <a:pPr algn="just"/>
            <a:r>
              <a:rPr lang="en-US" altLang="en-US" dirty="0" smtClean="0"/>
              <a:t>The employee was directed to go to First </a:t>
            </a:r>
            <a:r>
              <a:rPr lang="en-US" altLang="en-US" dirty="0"/>
              <a:t>Start Occupational </a:t>
            </a:r>
            <a:r>
              <a:rPr lang="en-US" altLang="en-US" dirty="0" smtClean="0"/>
              <a:t>Health who is the authorized provider for the employer.</a:t>
            </a:r>
          </a:p>
          <a:p>
            <a:pPr algn="just"/>
            <a:r>
              <a:rPr lang="en-US" altLang="en-US" dirty="0" smtClean="0"/>
              <a:t>The injured employee did not feel comfortable driving himself so he was taken by Joe Smith. </a:t>
            </a:r>
          </a:p>
          <a:p>
            <a:endParaRPr lang="en-US" altLang="en-US" dirty="0" smtClean="0"/>
          </a:p>
        </p:txBody>
      </p:sp>
      <p:pic>
        <p:nvPicPr>
          <p:cNvPr id="48132" name="Picture 2" descr="C:\Users\isdnn\AppData\Local\Microsoft\Windows\Temporary Internet Files\Content.IE5\O10A10WR\MC900029935[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15200" y="5153025"/>
            <a:ext cx="1341438" cy="170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Slide Number Placeholder 10"/>
          <p:cNvSpPr>
            <a:spLocks noGrp="1"/>
          </p:cNvSpPr>
          <p:nvPr>
            <p:ph type="sldNum" sz="quarter" idx="12"/>
          </p:nvPr>
        </p:nvSpPr>
        <p:spPr/>
        <p:txBody>
          <a:bodyPr/>
          <a:lstStyle/>
          <a:p>
            <a:pPr>
              <a:defRPr/>
            </a:pPr>
            <a:fld id="{A6A1BFA7-6907-4C33-A4A0-12A53E0B8F6A}" type="slidenum">
              <a:rPr lang="en-US"/>
              <a:pPr>
                <a:defRPr/>
              </a:pPr>
              <a:t>33</a:t>
            </a:fld>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33350"/>
          </a:xfrm>
        </p:spPr>
        <p:txBody>
          <a:bodyPr>
            <a:normAutofit fontScale="90000"/>
          </a:bodyPr>
          <a:lstStyle/>
          <a:p>
            <a:pPr fontAlgn="auto">
              <a:spcAft>
                <a:spcPts val="0"/>
              </a:spcAft>
              <a:defRPr/>
            </a:pPr>
            <a:r>
              <a:rPr lang="en-US" dirty="0" smtClean="0"/>
              <a:t> </a:t>
            </a:r>
            <a:endParaRPr lang="en-US" dirty="0"/>
          </a:p>
        </p:txBody>
      </p:sp>
      <p:sp>
        <p:nvSpPr>
          <p:cNvPr id="49155" name="Content Placeholder 2"/>
          <p:cNvSpPr>
            <a:spLocks noGrp="1"/>
          </p:cNvSpPr>
          <p:nvPr>
            <p:ph idx="1"/>
          </p:nvPr>
        </p:nvSpPr>
        <p:spPr>
          <a:xfrm>
            <a:off x="457200" y="685800"/>
            <a:ext cx="8229600" cy="5562600"/>
          </a:xfrm>
        </p:spPr>
        <p:txBody>
          <a:bodyPr/>
          <a:lstStyle/>
          <a:p>
            <a:pPr algn="just"/>
            <a:r>
              <a:rPr lang="en-US" altLang="en-US" dirty="0" smtClean="0"/>
              <a:t>The claimant was seen by Dr. Evans at First Start Occupational Health</a:t>
            </a:r>
            <a:r>
              <a:rPr lang="en-US" altLang="en-US" dirty="0"/>
              <a:t>. Dr. </a:t>
            </a:r>
            <a:r>
              <a:rPr lang="en-US" altLang="en-US" dirty="0" smtClean="0"/>
              <a:t>Evans had the employee complete a workers’ compensation questionnaire which included a detailed medical history and . , performed a physical examination and x-rays of the lumbar spine. </a:t>
            </a:r>
          </a:p>
          <a:p>
            <a:pPr algn="just"/>
            <a:r>
              <a:rPr lang="en-US" altLang="en-US" dirty="0" smtClean="0"/>
              <a:t>The doctor diagnosed the employee with an acute lumbosacral sprain/strain. He ordered two medications, Flexeril and Norco, for the pain and inflammation. He advised the employee to rest for two days and released him to return to work with restrictions of no lifting greater than 10 lbs. and no bending, squatting or crawling on a frequent basis. The employee was told to follow up in two weeks’ time.</a:t>
            </a:r>
          </a:p>
          <a:p>
            <a:endParaRPr lang="en-US" altLang="en-US" dirty="0" smtClean="0"/>
          </a:p>
        </p:txBody>
      </p:sp>
      <p:pic>
        <p:nvPicPr>
          <p:cNvPr id="49156" name="Picture 3" descr="C:\Users\isdnn\AppData\Local\Microsoft\Windows\Temporary Internet Files\Content.IE5\HIW0U1BN\MC900297375[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924800" y="6217397"/>
            <a:ext cx="1162604" cy="6406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Slide Number Placeholder 10"/>
          <p:cNvSpPr>
            <a:spLocks noGrp="1"/>
          </p:cNvSpPr>
          <p:nvPr>
            <p:ph type="sldNum" sz="quarter" idx="12"/>
          </p:nvPr>
        </p:nvSpPr>
        <p:spPr/>
        <p:txBody>
          <a:bodyPr/>
          <a:lstStyle/>
          <a:p>
            <a:pPr>
              <a:defRPr/>
            </a:pPr>
            <a:fld id="{168A9B5D-084C-4F75-91F3-D3E565EAB037}" type="slidenum">
              <a:rPr lang="en-US"/>
              <a:pPr>
                <a:defRPr/>
              </a:pPr>
              <a:t>34</a:t>
            </a:fld>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r>
              <a:rPr lang="en-US" dirty="0" smtClean="0"/>
              <a:t> </a:t>
            </a:r>
            <a:endParaRPr lang="en-US" dirty="0"/>
          </a:p>
        </p:txBody>
      </p:sp>
      <p:sp>
        <p:nvSpPr>
          <p:cNvPr id="3" name="Content Placeholder 2"/>
          <p:cNvSpPr>
            <a:spLocks noGrp="1"/>
          </p:cNvSpPr>
          <p:nvPr>
            <p:ph idx="1"/>
          </p:nvPr>
        </p:nvSpPr>
        <p:spPr>
          <a:xfrm>
            <a:off x="457200" y="838200"/>
            <a:ext cx="8229600" cy="5486400"/>
          </a:xfrm>
        </p:spPr>
        <p:txBody>
          <a:bodyPr>
            <a:normAutofit/>
          </a:bodyPr>
          <a:lstStyle/>
          <a:p>
            <a:pPr marL="274320" indent="-274320" algn="just" fontAlgn="auto">
              <a:spcAft>
                <a:spcPts val="0"/>
              </a:spcAft>
              <a:buClr>
                <a:schemeClr val="accent3"/>
              </a:buClr>
              <a:buFont typeface="Wingdings 2"/>
              <a:buChar char=""/>
              <a:defRPr/>
            </a:pPr>
            <a:r>
              <a:rPr lang="en-US" dirty="0"/>
              <a:t>Candy Jones </a:t>
            </a:r>
            <a:r>
              <a:rPr lang="en-US" dirty="0" smtClean="0"/>
              <a:t>immediately filed </a:t>
            </a:r>
            <a:r>
              <a:rPr lang="en-US" dirty="0"/>
              <a:t>the claim with their third party </a:t>
            </a:r>
            <a:r>
              <a:rPr lang="en-US" dirty="0" smtClean="0"/>
              <a:t>administrator. </a:t>
            </a:r>
          </a:p>
          <a:p>
            <a:pPr marL="274320" indent="-274320" algn="just" fontAlgn="auto">
              <a:spcAft>
                <a:spcPts val="0"/>
              </a:spcAft>
              <a:buClr>
                <a:schemeClr val="accent3"/>
              </a:buClr>
              <a:buFont typeface="Wingdings 2"/>
              <a:buChar char=""/>
              <a:defRPr/>
            </a:pPr>
            <a:r>
              <a:rPr lang="en-US" dirty="0"/>
              <a:t>The TPA received the claim and made contact with </a:t>
            </a:r>
            <a:r>
              <a:rPr lang="en-US" dirty="0" smtClean="0"/>
              <a:t>Candy.  She </a:t>
            </a:r>
            <a:r>
              <a:rPr lang="en-US" dirty="0"/>
              <a:t>confirmed that the injured worker is a 20 year </a:t>
            </a:r>
            <a:r>
              <a:rPr lang="en-US" dirty="0" smtClean="0"/>
              <a:t>employee, his </a:t>
            </a:r>
            <a:r>
              <a:rPr lang="en-US" dirty="0"/>
              <a:t>work history is remarkable with great performance </a:t>
            </a:r>
            <a:r>
              <a:rPr lang="en-US" dirty="0" smtClean="0"/>
              <a:t>reviews, he </a:t>
            </a:r>
            <a:r>
              <a:rPr lang="en-US" dirty="0"/>
              <a:t>is known to be punctual and sets a good example for his co-workers. This is his first workers’ compensation injury. </a:t>
            </a:r>
          </a:p>
          <a:p>
            <a:pPr marL="0" indent="0" fontAlgn="auto">
              <a:spcAft>
                <a:spcPts val="0"/>
              </a:spcAft>
              <a:buClr>
                <a:schemeClr val="accent3"/>
              </a:buClr>
              <a:buFont typeface="Wingdings 2"/>
              <a:buNone/>
              <a:defRPr/>
            </a:pPr>
            <a:endParaRPr lang="en-US" dirty="0"/>
          </a:p>
          <a:p>
            <a:pPr marL="274320" indent="-274320" fontAlgn="auto">
              <a:spcAft>
                <a:spcPts val="0"/>
              </a:spcAft>
              <a:buClr>
                <a:schemeClr val="accent3"/>
              </a:buClr>
              <a:buFont typeface="Wingdings 2"/>
              <a:buChar char=""/>
              <a:defRPr/>
            </a:pPr>
            <a:endParaRPr lang="en-US" dirty="0"/>
          </a:p>
          <a:p>
            <a:pPr marL="274320" indent="-274320" fontAlgn="auto">
              <a:spcAft>
                <a:spcPts val="0"/>
              </a:spcAft>
              <a:buClr>
                <a:schemeClr val="accent3"/>
              </a:buClr>
              <a:buFont typeface="Wingdings 2"/>
              <a:buChar char=""/>
              <a:defRPr/>
            </a:pPr>
            <a:endParaRPr lang="en-US" dirty="0"/>
          </a:p>
        </p:txBody>
      </p:sp>
      <p:pic>
        <p:nvPicPr>
          <p:cNvPr id="50180" name="Picture 5" descr="C:\Users\isdnn\AppData\Local\Microsoft\Windows\Temporary Internet Files\Content.IE5\ABS2PYGA\MC900221839[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62800" y="4953000"/>
            <a:ext cx="1619250" cy="165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Slide Number Placeholder 10"/>
          <p:cNvSpPr>
            <a:spLocks noGrp="1"/>
          </p:cNvSpPr>
          <p:nvPr>
            <p:ph type="sldNum" sz="quarter" idx="12"/>
          </p:nvPr>
        </p:nvSpPr>
        <p:spPr/>
        <p:txBody>
          <a:bodyPr/>
          <a:lstStyle/>
          <a:p>
            <a:pPr>
              <a:defRPr/>
            </a:pPr>
            <a:fld id="{DD6C5322-AD9A-4CAF-B600-E9E9444EBAEB}" type="slidenum">
              <a:rPr lang="en-US"/>
              <a:pPr>
                <a:defRPr/>
              </a:pPr>
              <a:t>35</a:t>
            </a:fld>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r>
              <a:rPr lang="en-US" dirty="0" smtClean="0"/>
              <a:t> </a:t>
            </a:r>
            <a:endParaRPr lang="en-US" dirty="0"/>
          </a:p>
        </p:txBody>
      </p:sp>
      <p:sp>
        <p:nvSpPr>
          <p:cNvPr id="51203" name="Content Placeholder 2"/>
          <p:cNvSpPr>
            <a:spLocks noGrp="1"/>
          </p:cNvSpPr>
          <p:nvPr>
            <p:ph idx="1"/>
          </p:nvPr>
        </p:nvSpPr>
        <p:spPr>
          <a:xfrm>
            <a:off x="457200" y="838200"/>
            <a:ext cx="8229600" cy="5486400"/>
          </a:xfrm>
        </p:spPr>
        <p:txBody>
          <a:bodyPr/>
          <a:lstStyle/>
          <a:p>
            <a:pPr algn="just"/>
            <a:r>
              <a:rPr lang="en-US" altLang="en-US" dirty="0" smtClean="0"/>
              <a:t>Candy also confirmed they lease the employee parking lot from HAJ Property Company and HAJ is responsible for maintaining the lot when the weather conditions are bad. She believes on this particular morning, it may have been snowing for a while and there may have been a couple of inches of snow on the lot. She will have to check the contract to see what the parameters are for plowing, salting, etc. </a:t>
            </a:r>
          </a:p>
          <a:p>
            <a:pPr algn="just"/>
            <a:r>
              <a:rPr lang="en-US" altLang="en-US" dirty="0" smtClean="0"/>
              <a:t>A subrogation letter will be sent to the employee to put him on notice of the employer’s right to recovery should he pursue a third-party suit.</a:t>
            </a:r>
          </a:p>
          <a:p>
            <a:endParaRPr lang="en-US" altLang="en-US" dirty="0" smtClean="0"/>
          </a:p>
        </p:txBody>
      </p:sp>
      <p:pic>
        <p:nvPicPr>
          <p:cNvPr id="51204" name="Picture 2" descr="C:\Users\isdnn\AppData\Local\Microsoft\Windows\Temporary Internet Files\Content.IE5\1WIG3K76\MC900431536[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81800" y="4876800"/>
            <a:ext cx="2286000" cy="1992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Slide Number Placeholder 10"/>
          <p:cNvSpPr>
            <a:spLocks noGrp="1"/>
          </p:cNvSpPr>
          <p:nvPr>
            <p:ph type="sldNum" sz="quarter" idx="12"/>
          </p:nvPr>
        </p:nvSpPr>
        <p:spPr/>
        <p:txBody>
          <a:bodyPr/>
          <a:lstStyle/>
          <a:p>
            <a:pPr>
              <a:defRPr/>
            </a:pPr>
            <a:fld id="{61601440-DB98-4694-836E-F92D33DD943F}" type="slidenum">
              <a:rPr lang="en-US"/>
              <a:pPr>
                <a:defRPr/>
              </a:pPr>
              <a:t>36</a:t>
            </a:fld>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209550"/>
          </a:xfrm>
        </p:spPr>
        <p:txBody>
          <a:bodyPr>
            <a:normAutofit fontScale="90000"/>
          </a:bodyPr>
          <a:lstStyle/>
          <a:p>
            <a:pPr fontAlgn="auto">
              <a:spcAft>
                <a:spcPts val="0"/>
              </a:spcAft>
              <a:defRPr/>
            </a:pPr>
            <a:r>
              <a:rPr lang="en-US" dirty="0" smtClean="0"/>
              <a:t> </a:t>
            </a:r>
            <a:endParaRPr lang="en-US" dirty="0"/>
          </a:p>
        </p:txBody>
      </p:sp>
      <p:sp>
        <p:nvSpPr>
          <p:cNvPr id="52227" name="Content Placeholder 2"/>
          <p:cNvSpPr>
            <a:spLocks noGrp="1"/>
          </p:cNvSpPr>
          <p:nvPr>
            <p:ph idx="1"/>
          </p:nvPr>
        </p:nvSpPr>
        <p:spPr>
          <a:xfrm>
            <a:off x="457200" y="838200"/>
            <a:ext cx="8229600" cy="5486400"/>
          </a:xfrm>
        </p:spPr>
        <p:txBody>
          <a:bodyPr/>
          <a:lstStyle/>
          <a:p>
            <a:pPr algn="just"/>
            <a:r>
              <a:rPr lang="en-US" altLang="en-US" dirty="0" smtClean="0"/>
              <a:t>Candy indicated that they would be able to accommodate the claimant’s light duty restrictions until his next follow up visit. While they did not have an existing job to offer to the employee, they were willing to create a position within his physical capabilities.  Therefore he returned to work after his two days off, per Dr. Evan’s instruction.  </a:t>
            </a:r>
          </a:p>
          <a:p>
            <a:pPr algn="just"/>
            <a:r>
              <a:rPr lang="en-US" altLang="en-US" dirty="0" smtClean="0"/>
              <a:t>The TPA followed up and confirmed that the claimant was back to work light duty and that he was back to his pre-injury wages. Therefore no lost time/indemnity benefits would be paid on this claim since the employer was able to accommodate the restrictions. </a:t>
            </a:r>
          </a:p>
          <a:p>
            <a:endParaRPr lang="en-US" altLang="en-US" dirty="0" smtClean="0"/>
          </a:p>
        </p:txBody>
      </p:sp>
      <p:pic>
        <p:nvPicPr>
          <p:cNvPr id="52228" name="Picture 2" descr="C:\Users\isdnn\AppData\Local\Microsoft\Windows\Temporary Internet Files\Content.IE5\O10A10WR\MC900318634[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91400" y="5638800"/>
            <a:ext cx="1122363"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Slide Number Placeholder 10"/>
          <p:cNvSpPr>
            <a:spLocks noGrp="1"/>
          </p:cNvSpPr>
          <p:nvPr>
            <p:ph type="sldNum" sz="quarter" idx="12"/>
          </p:nvPr>
        </p:nvSpPr>
        <p:spPr/>
        <p:txBody>
          <a:bodyPr/>
          <a:lstStyle/>
          <a:p>
            <a:pPr>
              <a:defRPr/>
            </a:pPr>
            <a:fld id="{77040692-A0B0-4A1F-9939-6AB43A9178CB}" type="slidenum">
              <a:rPr lang="en-US"/>
              <a:pPr>
                <a:defRPr/>
              </a:pPr>
              <a:t>37</a:t>
            </a:fld>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r>
              <a:rPr lang="en-US" dirty="0" smtClean="0"/>
              <a:t> </a:t>
            </a:r>
            <a:endParaRPr lang="en-US" dirty="0"/>
          </a:p>
        </p:txBody>
      </p:sp>
      <p:sp>
        <p:nvSpPr>
          <p:cNvPr id="53251" name="Content Placeholder 2"/>
          <p:cNvSpPr>
            <a:spLocks noGrp="1"/>
          </p:cNvSpPr>
          <p:nvPr>
            <p:ph idx="1"/>
          </p:nvPr>
        </p:nvSpPr>
        <p:spPr>
          <a:xfrm>
            <a:off x="457200" y="838200"/>
            <a:ext cx="8229600" cy="5486400"/>
          </a:xfrm>
        </p:spPr>
        <p:txBody>
          <a:bodyPr/>
          <a:lstStyle/>
          <a:p>
            <a:pPr algn="just"/>
            <a:r>
              <a:rPr lang="en-US" altLang="en-US" dirty="0" smtClean="0"/>
              <a:t>The employee had his two week follow up visit with Dr. Evans. The employee indicated that he was feeling much better but still had some mild pain. </a:t>
            </a:r>
          </a:p>
          <a:p>
            <a:pPr algn="just"/>
            <a:r>
              <a:rPr lang="en-US" altLang="en-US" dirty="0" smtClean="0"/>
              <a:t>Dr. Evans advised him to continue with two more week of light duty and then if he felt better, he could return to his regular duty job. He did not need to see the employee back unless there was a problem. The employee was in agreement with this plan. </a:t>
            </a:r>
          </a:p>
          <a:p>
            <a:pPr algn="just"/>
            <a:r>
              <a:rPr lang="en-US" altLang="en-US" dirty="0" smtClean="0"/>
              <a:t>The employee worked two more weeks of light duty and advised his employer that he was basically pain free and was able to return back to his regular job, which he did.</a:t>
            </a:r>
          </a:p>
          <a:p>
            <a:endParaRPr lang="en-US" altLang="en-US" dirty="0" smtClean="0"/>
          </a:p>
        </p:txBody>
      </p:sp>
      <p:pic>
        <p:nvPicPr>
          <p:cNvPr id="53252" name="Picture 2" descr="C:\Users\isdnn\AppData\Local\Microsoft\Windows\Temporary Internet Files\Content.IE5\HIW0U1BN\MC900229287[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00" y="5410200"/>
            <a:ext cx="12319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Slide Number Placeholder 10"/>
          <p:cNvSpPr>
            <a:spLocks noGrp="1"/>
          </p:cNvSpPr>
          <p:nvPr>
            <p:ph type="sldNum" sz="quarter" idx="12"/>
          </p:nvPr>
        </p:nvSpPr>
        <p:spPr/>
        <p:txBody>
          <a:bodyPr/>
          <a:lstStyle/>
          <a:p>
            <a:pPr>
              <a:defRPr/>
            </a:pPr>
            <a:fld id="{E208E034-1F23-4521-8F9B-85CABE45EAF0}" type="slidenum">
              <a:rPr lang="en-US"/>
              <a:pPr>
                <a:defRPr/>
              </a:pPr>
              <a:t>38</a:t>
            </a:fld>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57150"/>
          </a:xfrm>
        </p:spPr>
        <p:txBody>
          <a:bodyPr>
            <a:normAutofit fontScale="90000"/>
          </a:bodyPr>
          <a:lstStyle/>
          <a:p>
            <a:pPr fontAlgn="auto">
              <a:spcAft>
                <a:spcPts val="0"/>
              </a:spcAft>
              <a:defRPr/>
            </a:pPr>
            <a:r>
              <a:rPr lang="en-US" dirty="0" smtClean="0"/>
              <a:t> </a:t>
            </a:r>
            <a:endParaRPr lang="en-US" dirty="0"/>
          </a:p>
        </p:txBody>
      </p:sp>
      <p:sp>
        <p:nvSpPr>
          <p:cNvPr id="3" name="Content Placeholder 2"/>
          <p:cNvSpPr>
            <a:spLocks noGrp="1"/>
          </p:cNvSpPr>
          <p:nvPr>
            <p:ph idx="1"/>
          </p:nvPr>
        </p:nvSpPr>
        <p:spPr>
          <a:xfrm>
            <a:off x="457200" y="762000"/>
            <a:ext cx="8229600" cy="5562600"/>
          </a:xfrm>
        </p:spPr>
        <p:txBody>
          <a:bodyPr>
            <a:normAutofit/>
          </a:bodyPr>
          <a:lstStyle/>
          <a:p>
            <a:pPr marL="274320" indent="-274320" algn="just" fontAlgn="auto">
              <a:spcAft>
                <a:spcPts val="0"/>
              </a:spcAft>
              <a:buClr>
                <a:schemeClr val="accent3"/>
              </a:buClr>
              <a:buFont typeface="Wingdings 2"/>
              <a:buChar char=""/>
              <a:defRPr/>
            </a:pPr>
            <a:r>
              <a:rPr lang="en-US" dirty="0" smtClean="0"/>
              <a:t>The </a:t>
            </a:r>
            <a:r>
              <a:rPr lang="en-US" dirty="0"/>
              <a:t>claimant did not pursue a third party claim against the owner of the property. Therefore </a:t>
            </a:r>
            <a:r>
              <a:rPr lang="en-US" dirty="0" smtClean="0"/>
              <a:t>there was no </a:t>
            </a:r>
            <a:r>
              <a:rPr lang="en-US" dirty="0"/>
              <a:t>subrogation </a:t>
            </a:r>
            <a:r>
              <a:rPr lang="en-US" dirty="0" smtClean="0"/>
              <a:t>recovery.   </a:t>
            </a:r>
          </a:p>
          <a:p>
            <a:pPr marL="274320" indent="-274320" algn="just" fontAlgn="auto">
              <a:spcAft>
                <a:spcPts val="0"/>
              </a:spcAft>
              <a:buClr>
                <a:schemeClr val="accent3"/>
              </a:buClr>
              <a:buFont typeface="Wingdings 2"/>
              <a:buChar char=""/>
              <a:defRPr/>
            </a:pPr>
            <a:r>
              <a:rPr lang="en-US" dirty="0"/>
              <a:t>As a result of the employer doing all the right things in this case and having a good </a:t>
            </a:r>
            <a:r>
              <a:rPr lang="en-US" dirty="0" smtClean="0"/>
              <a:t>employee with </a:t>
            </a:r>
            <a:r>
              <a:rPr lang="en-US" dirty="0"/>
              <a:t>a positive track record, the total amount paid on this claim was:</a:t>
            </a:r>
          </a:p>
          <a:p>
            <a:pPr marL="0" indent="0" fontAlgn="auto">
              <a:spcAft>
                <a:spcPts val="0"/>
              </a:spcAft>
              <a:buClr>
                <a:schemeClr val="accent3"/>
              </a:buClr>
              <a:buFont typeface="Wingdings 2"/>
              <a:buNone/>
              <a:defRPr/>
            </a:pPr>
            <a:endParaRPr lang="en-US" dirty="0"/>
          </a:p>
          <a:p>
            <a:pPr marL="274320" indent="-274320" fontAlgn="auto">
              <a:spcAft>
                <a:spcPts val="0"/>
              </a:spcAft>
              <a:buClr>
                <a:schemeClr val="accent3"/>
              </a:buClr>
              <a:buFont typeface="Wingdings 2"/>
              <a:buChar char=""/>
              <a:defRPr/>
            </a:pPr>
            <a:r>
              <a:rPr lang="en-US" dirty="0"/>
              <a:t>In total, the employer paid:</a:t>
            </a:r>
          </a:p>
          <a:p>
            <a:pPr marL="0" indent="0" fontAlgn="auto">
              <a:spcAft>
                <a:spcPts val="0"/>
              </a:spcAft>
              <a:buClr>
                <a:schemeClr val="accent3"/>
              </a:buClr>
              <a:buFont typeface="Wingdings 2"/>
              <a:buNone/>
              <a:defRPr/>
            </a:pPr>
            <a:r>
              <a:rPr lang="en-US" dirty="0" smtClean="0"/>
              <a:t>   $450 </a:t>
            </a:r>
            <a:r>
              <a:rPr lang="en-US" dirty="0"/>
              <a:t>in </a:t>
            </a:r>
            <a:r>
              <a:rPr lang="en-US" dirty="0" smtClean="0"/>
              <a:t>medical </a:t>
            </a:r>
            <a:r>
              <a:rPr lang="en-US" dirty="0"/>
              <a:t>benefits</a:t>
            </a:r>
          </a:p>
          <a:p>
            <a:pPr marL="0" indent="0" fontAlgn="auto">
              <a:spcAft>
                <a:spcPts val="0"/>
              </a:spcAft>
              <a:buClr>
                <a:schemeClr val="accent3"/>
              </a:buClr>
              <a:buFont typeface="Wingdings 2"/>
              <a:buNone/>
              <a:defRPr/>
            </a:pPr>
            <a:endParaRPr lang="en-US" dirty="0"/>
          </a:p>
        </p:txBody>
      </p:sp>
      <p:pic>
        <p:nvPicPr>
          <p:cNvPr id="54276" name="Picture 4" descr="C:\Users\isdnn\AppData\Local\Microsoft\Windows\Temporary Internet Files\Content.IE5\SE9TQ8AE\MC900441322[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0" y="5334000"/>
            <a:ext cx="12954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Slide Number Placeholder 10"/>
          <p:cNvSpPr>
            <a:spLocks noGrp="1"/>
          </p:cNvSpPr>
          <p:nvPr>
            <p:ph type="sldNum" sz="quarter" idx="12"/>
          </p:nvPr>
        </p:nvSpPr>
        <p:spPr/>
        <p:txBody>
          <a:bodyPr/>
          <a:lstStyle/>
          <a:p>
            <a:pPr>
              <a:defRPr/>
            </a:pPr>
            <a:fld id="{0C99D033-403E-4ECD-BE5A-B19C468DD002}" type="slidenum">
              <a:rPr lang="en-US"/>
              <a:pPr>
                <a:defRPr/>
              </a:pPr>
              <a:t>39</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33350"/>
          </a:xfrm>
        </p:spPr>
        <p:txBody>
          <a:bodyPr>
            <a:normAutofit fontScale="90000"/>
          </a:bodyPr>
          <a:lstStyle/>
          <a:p>
            <a:pPr fontAlgn="auto">
              <a:spcAft>
                <a:spcPts val="0"/>
              </a:spcAft>
              <a:defRPr/>
            </a:pPr>
            <a:r>
              <a:rPr lang="en-US" dirty="0" smtClean="0"/>
              <a:t>  </a:t>
            </a:r>
            <a:endParaRPr lang="en-US" dirty="0"/>
          </a:p>
        </p:txBody>
      </p:sp>
      <p:sp>
        <p:nvSpPr>
          <p:cNvPr id="8195" name="Content Placeholder 2"/>
          <p:cNvSpPr>
            <a:spLocks noGrp="1"/>
          </p:cNvSpPr>
          <p:nvPr>
            <p:ph idx="1"/>
          </p:nvPr>
        </p:nvSpPr>
        <p:spPr>
          <a:xfrm>
            <a:off x="533400" y="525463"/>
            <a:ext cx="8229600" cy="5334000"/>
          </a:xfrm>
        </p:spPr>
        <p:txBody>
          <a:bodyPr/>
          <a:lstStyle/>
          <a:p>
            <a:pPr algn="just"/>
            <a:r>
              <a:rPr lang="en-US" altLang="en-US" dirty="0" smtClean="0"/>
              <a:t>After the injury, the employee began to treat with Dr. Smith on a monthly basis ($66.02 per office visit), who ordered an MRI of the lumbar spine ($450.00 radiologist and $958.83 facility fee) which revealed the presence of advanced degenerative disc disease at L5-S1.  Dr. Smith immediately prescribed Morphine Sulfate ($1,821.50 per month), Actiq lozenges ($11,135.00 per month) and trigger point injections ($264.50 per month) to relieve the employee’s pain.  He also ordered physical therapy to be performed five times per week ($3,811.39 per month) at a facility that he owns.  </a:t>
            </a:r>
          </a:p>
          <a:p>
            <a:endParaRPr lang="en-US" altLang="en-US" dirty="0" smtClean="0"/>
          </a:p>
        </p:txBody>
      </p:sp>
      <p:pic>
        <p:nvPicPr>
          <p:cNvPr id="8196" name="Picture 2" descr="C:\Users\isdnn\AppData\Local\Microsoft\Windows\Temporary Internet Files\Content.IE5\1WIG3K76\MC900445510[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15200" y="5029200"/>
            <a:ext cx="1287463" cy="1490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Slide Number Placeholder 10"/>
          <p:cNvSpPr>
            <a:spLocks noGrp="1"/>
          </p:cNvSpPr>
          <p:nvPr>
            <p:ph type="sldNum" sz="quarter" idx="12"/>
          </p:nvPr>
        </p:nvSpPr>
        <p:spPr/>
        <p:txBody>
          <a:bodyPr/>
          <a:lstStyle/>
          <a:p>
            <a:pPr>
              <a:defRPr/>
            </a:pPr>
            <a:fld id="{05F67779-EF0F-4587-84FF-827141DB9DD2}" type="slidenum">
              <a:rPr lang="en-US"/>
              <a:pPr>
                <a:defRPr/>
              </a:pPr>
              <a:t>4</a:t>
            </a:fld>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p:txBody>
          <a:bodyPr/>
          <a:lstStyle/>
          <a:p>
            <a:pPr algn="ctr"/>
            <a:r>
              <a:rPr lang="en-US" altLang="en-US" dirty="0" smtClean="0"/>
              <a:t>ISSUES</a:t>
            </a:r>
          </a:p>
        </p:txBody>
      </p:sp>
      <p:sp>
        <p:nvSpPr>
          <p:cNvPr id="55299" name="Content Placeholder 2"/>
          <p:cNvSpPr>
            <a:spLocks noGrp="1"/>
          </p:cNvSpPr>
          <p:nvPr>
            <p:ph idx="1"/>
          </p:nvPr>
        </p:nvSpPr>
        <p:spPr/>
        <p:txBody>
          <a:bodyPr/>
          <a:lstStyle/>
          <a:p>
            <a:r>
              <a:rPr lang="en-US" altLang="en-US" dirty="0" smtClean="0"/>
              <a:t>Good, motivated employee</a:t>
            </a:r>
          </a:p>
          <a:p>
            <a:r>
              <a:rPr lang="en-US" altLang="en-US" dirty="0" smtClean="0"/>
              <a:t>Light duty available</a:t>
            </a:r>
          </a:p>
          <a:p>
            <a:r>
              <a:rPr lang="en-US" altLang="en-US" dirty="0" smtClean="0"/>
              <a:t>Physician panel in place</a:t>
            </a:r>
          </a:p>
          <a:p>
            <a:r>
              <a:rPr lang="en-US" altLang="en-US" dirty="0" smtClean="0"/>
              <a:t>Immediate report of the injury by employee and employer</a:t>
            </a:r>
          </a:p>
          <a:p>
            <a:endParaRPr lang="en-US" altLang="en-US" dirty="0" smtClean="0"/>
          </a:p>
        </p:txBody>
      </p:sp>
      <p:sp>
        <p:nvSpPr>
          <p:cNvPr id="11" name="Slide Number Placeholder 10"/>
          <p:cNvSpPr>
            <a:spLocks noGrp="1"/>
          </p:cNvSpPr>
          <p:nvPr>
            <p:ph type="sldNum" sz="quarter" idx="12"/>
          </p:nvPr>
        </p:nvSpPr>
        <p:spPr/>
        <p:txBody>
          <a:bodyPr/>
          <a:lstStyle/>
          <a:p>
            <a:pPr>
              <a:defRPr/>
            </a:pPr>
            <a:fld id="{E2E87DD7-0D92-4AF7-8C0D-D73A8AB62AC8}" type="slidenum">
              <a:rPr lang="en-US"/>
              <a:pPr>
                <a:defRPr/>
              </a:pPr>
              <a:t>40</a:t>
            </a:fld>
            <a:endParaRPr lang="en-US" dirty="0"/>
          </a:p>
        </p:txBody>
      </p:sp>
      <p:pic>
        <p:nvPicPr>
          <p:cNvPr id="55301" name="Picture 2" descr="C:\Users\isnjs1\AppData\Local\Microsoft\Windows\Temporary Internet Files\Content.IE5\O3LE711K\MC900383592[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772400" y="5181600"/>
            <a:ext cx="81597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209550"/>
          </a:xfrm>
        </p:spPr>
        <p:txBody>
          <a:bodyPr>
            <a:normAutofit fontScale="90000"/>
          </a:bodyPr>
          <a:lstStyle/>
          <a:p>
            <a:pPr fontAlgn="auto">
              <a:spcAft>
                <a:spcPts val="0"/>
              </a:spcAft>
              <a:defRPr/>
            </a:pPr>
            <a:r>
              <a:rPr lang="en-US" dirty="0" smtClean="0"/>
              <a:t> </a:t>
            </a:r>
            <a:endParaRPr lang="en-US" dirty="0"/>
          </a:p>
        </p:txBody>
      </p:sp>
      <p:sp>
        <p:nvSpPr>
          <p:cNvPr id="3" name="Content Placeholder 2"/>
          <p:cNvSpPr>
            <a:spLocks noGrp="1"/>
          </p:cNvSpPr>
          <p:nvPr>
            <p:ph idx="1"/>
          </p:nvPr>
        </p:nvSpPr>
        <p:spPr>
          <a:xfrm>
            <a:off x="457200" y="914400"/>
            <a:ext cx="8229600" cy="5410200"/>
          </a:xfrm>
        </p:spPr>
        <p:txBody>
          <a:bodyPr>
            <a:normAutofit/>
          </a:bodyPr>
          <a:lstStyle/>
          <a:p>
            <a:pPr marL="274320" indent="-274320" algn="just" fontAlgn="auto">
              <a:spcAft>
                <a:spcPts val="0"/>
              </a:spcAft>
              <a:buClr>
                <a:schemeClr val="accent3"/>
              </a:buClr>
              <a:buFont typeface="Wingdings 2"/>
              <a:buChar char=""/>
              <a:defRPr/>
            </a:pPr>
            <a:r>
              <a:rPr lang="en-US" dirty="0"/>
              <a:t>One month after the injury, the employee filed </a:t>
            </a:r>
            <a:r>
              <a:rPr lang="en-US" dirty="0" smtClean="0"/>
              <a:t>a</a:t>
            </a:r>
            <a:r>
              <a:rPr lang="en-US" dirty="0" smtClean="0">
                <a:solidFill>
                  <a:srgbClr val="FF0000"/>
                </a:solidFill>
              </a:rPr>
              <a:t> </a:t>
            </a:r>
            <a:r>
              <a:rPr lang="en-US" dirty="0" smtClean="0"/>
              <a:t>first notice </a:t>
            </a:r>
            <a:r>
              <a:rPr lang="en-US" dirty="0"/>
              <a:t>claim </a:t>
            </a:r>
            <a:r>
              <a:rPr lang="en-US" dirty="0" smtClean="0"/>
              <a:t>petition.  </a:t>
            </a:r>
          </a:p>
          <a:p>
            <a:pPr marL="274320" indent="-274320" algn="just" fontAlgn="auto">
              <a:spcAft>
                <a:spcPts val="0"/>
              </a:spcAft>
              <a:buClr>
                <a:schemeClr val="accent3"/>
              </a:buClr>
              <a:buFont typeface="Wingdings 2"/>
              <a:buChar char=""/>
              <a:defRPr/>
            </a:pPr>
            <a:r>
              <a:rPr lang="en-US" dirty="0" smtClean="0"/>
              <a:t>Unfortunately</a:t>
            </a:r>
            <a:r>
              <a:rPr lang="en-US" dirty="0"/>
              <a:t>, when the Notice of Assignment for the petition was received by the employer, the individual who normally handles such matters for the employer was on a 2 week cruise, and no one else knew what to do with it</a:t>
            </a:r>
            <a:r>
              <a:rPr lang="en-US" dirty="0" smtClean="0"/>
              <a:t>. </a:t>
            </a:r>
            <a:r>
              <a:rPr lang="en-US" dirty="0"/>
              <a:t>Therefore, it sat on the employer’s desk with no action until </a:t>
            </a:r>
            <a:r>
              <a:rPr lang="en-US" dirty="0" smtClean="0"/>
              <a:t>he </a:t>
            </a:r>
            <a:r>
              <a:rPr lang="en-US" dirty="0"/>
              <a:t>returned.  </a:t>
            </a:r>
            <a:r>
              <a:rPr lang="en-US" dirty="0" smtClean="0"/>
              <a:t>It was then sent to the TPA for handling. The TPA claim representative sent the petition to defense counsel for handling.</a:t>
            </a:r>
          </a:p>
          <a:p>
            <a:pPr marL="0" indent="0" algn="just" fontAlgn="auto">
              <a:spcAft>
                <a:spcPts val="0"/>
              </a:spcAft>
              <a:buClr>
                <a:schemeClr val="accent3"/>
              </a:buClr>
              <a:buNone/>
              <a:defRPr/>
            </a:pPr>
            <a:r>
              <a:rPr lang="en-US" dirty="0" smtClean="0"/>
              <a:t>  </a:t>
            </a:r>
            <a:endParaRPr lang="en-US" dirty="0"/>
          </a:p>
          <a:p>
            <a:pPr marL="0" indent="0" fontAlgn="auto">
              <a:spcAft>
                <a:spcPts val="0"/>
              </a:spcAft>
              <a:buClr>
                <a:schemeClr val="accent3"/>
              </a:buClr>
              <a:buFont typeface="Wingdings 2"/>
              <a:buNone/>
              <a:defRPr/>
            </a:pPr>
            <a:endParaRPr lang="en-US" dirty="0"/>
          </a:p>
        </p:txBody>
      </p:sp>
      <p:pic>
        <p:nvPicPr>
          <p:cNvPr id="9220" name="Picture 2" descr="C:\Users\isdnn\AppData\Local\Microsoft\Windows\Temporary Internet Files\Content.IE5\ABS2PYGA\MC900024290[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58000" y="4953000"/>
            <a:ext cx="1898650" cy="141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Slide Number Placeholder 10"/>
          <p:cNvSpPr>
            <a:spLocks noGrp="1"/>
          </p:cNvSpPr>
          <p:nvPr>
            <p:ph type="sldNum" sz="quarter" idx="12"/>
          </p:nvPr>
        </p:nvSpPr>
        <p:spPr/>
        <p:txBody>
          <a:bodyPr/>
          <a:lstStyle/>
          <a:p>
            <a:pPr>
              <a:defRPr/>
            </a:pPr>
            <a:fld id="{FDF74B62-53F0-415F-947D-2E7CF9DDF6D2}" type="slidenum">
              <a:rPr lang="en-US"/>
              <a:pPr>
                <a:defRPr/>
              </a:pPr>
              <a:t>5</a:t>
            </a:fld>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209550"/>
          </a:xfrm>
        </p:spPr>
        <p:txBody>
          <a:bodyPr>
            <a:normAutofit fontScale="90000"/>
          </a:bodyPr>
          <a:lstStyle/>
          <a:p>
            <a:pPr fontAlgn="auto">
              <a:spcAft>
                <a:spcPts val="0"/>
              </a:spcAft>
              <a:defRPr/>
            </a:pPr>
            <a:r>
              <a:rPr lang="en-US" dirty="0" smtClean="0"/>
              <a:t> </a:t>
            </a:r>
            <a:endParaRPr lang="en-US" dirty="0"/>
          </a:p>
        </p:txBody>
      </p:sp>
      <p:sp>
        <p:nvSpPr>
          <p:cNvPr id="3" name="Content Placeholder 2"/>
          <p:cNvSpPr>
            <a:spLocks noGrp="1"/>
          </p:cNvSpPr>
          <p:nvPr>
            <p:ph idx="1"/>
          </p:nvPr>
        </p:nvSpPr>
        <p:spPr>
          <a:xfrm>
            <a:off x="457200" y="1066800"/>
            <a:ext cx="8229600" cy="5257800"/>
          </a:xfrm>
        </p:spPr>
        <p:txBody>
          <a:bodyPr>
            <a:normAutofit/>
          </a:bodyPr>
          <a:lstStyle/>
          <a:p>
            <a:pPr marL="274320" indent="-274320" algn="just" fontAlgn="auto">
              <a:spcAft>
                <a:spcPts val="0"/>
              </a:spcAft>
              <a:buClr>
                <a:schemeClr val="accent3"/>
              </a:buClr>
              <a:buFont typeface="Wingdings 2"/>
              <a:buChar char=""/>
              <a:defRPr/>
            </a:pPr>
            <a:r>
              <a:rPr lang="en-US" dirty="0"/>
              <a:t>When the TPA finally received the claim, they contacted the employer and found out that the employee had only worked for the employer for 6 months and had a negative balance in his leave time.  He had just been disciplined for abusing his leave time and was on the verge of being terminated.  </a:t>
            </a:r>
            <a:endParaRPr lang="en-US" dirty="0" smtClean="0"/>
          </a:p>
          <a:p>
            <a:pPr marL="274320" indent="-274320" algn="just" fontAlgn="auto">
              <a:spcAft>
                <a:spcPts val="0"/>
              </a:spcAft>
              <a:buClr>
                <a:schemeClr val="accent3"/>
              </a:buClr>
              <a:buFont typeface="Wingdings 2"/>
              <a:buChar char=""/>
              <a:defRPr/>
            </a:pPr>
            <a:endParaRPr lang="en-US" dirty="0"/>
          </a:p>
          <a:p>
            <a:pPr marL="274320" indent="-274320" algn="just" fontAlgn="auto">
              <a:spcAft>
                <a:spcPts val="0"/>
              </a:spcAft>
              <a:buClr>
                <a:schemeClr val="accent3"/>
              </a:buClr>
              <a:buFont typeface="Wingdings 2"/>
              <a:buChar char=""/>
              <a:defRPr/>
            </a:pPr>
            <a:r>
              <a:rPr lang="en-US" dirty="0" smtClean="0"/>
              <a:t>This information was transmitted to defense counsel</a:t>
            </a:r>
            <a:endParaRPr lang="en-US" dirty="0"/>
          </a:p>
          <a:p>
            <a:pPr marL="0" indent="0" fontAlgn="auto">
              <a:spcAft>
                <a:spcPts val="0"/>
              </a:spcAft>
              <a:buClr>
                <a:schemeClr val="accent3"/>
              </a:buClr>
              <a:buFont typeface="Wingdings 2"/>
              <a:buNone/>
              <a:defRPr/>
            </a:pPr>
            <a:endParaRPr lang="en-US" dirty="0"/>
          </a:p>
        </p:txBody>
      </p:sp>
      <p:pic>
        <p:nvPicPr>
          <p:cNvPr id="10244" name="Picture 3" descr="C:\Users\isdnn\AppData\Local\Microsoft\Windows\Temporary Internet Files\Content.IE5\SQ93QU2J\MC900015841[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10400" y="4724400"/>
            <a:ext cx="1925638"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Slide Number Placeholder 10"/>
          <p:cNvSpPr>
            <a:spLocks noGrp="1"/>
          </p:cNvSpPr>
          <p:nvPr>
            <p:ph type="sldNum" sz="quarter" idx="12"/>
          </p:nvPr>
        </p:nvSpPr>
        <p:spPr/>
        <p:txBody>
          <a:bodyPr/>
          <a:lstStyle/>
          <a:p>
            <a:pPr>
              <a:defRPr/>
            </a:pPr>
            <a:fld id="{E620C658-3F8F-4A6C-A655-631F62BFAE73}" type="slidenum">
              <a:rPr lang="en-US"/>
              <a:pPr>
                <a:defRPr/>
              </a:pPr>
              <a:t>6</a:t>
            </a:fld>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209550"/>
          </a:xfrm>
        </p:spPr>
        <p:txBody>
          <a:bodyPr>
            <a:normAutofit fontScale="90000"/>
          </a:bodyPr>
          <a:lstStyle/>
          <a:p>
            <a:pPr fontAlgn="auto">
              <a:spcAft>
                <a:spcPts val="0"/>
              </a:spcAft>
              <a:defRPr/>
            </a:pPr>
            <a:r>
              <a:rPr lang="en-US" dirty="0" smtClean="0"/>
              <a:t> </a:t>
            </a:r>
            <a:endParaRPr lang="en-US" dirty="0"/>
          </a:p>
        </p:txBody>
      </p:sp>
      <p:sp>
        <p:nvSpPr>
          <p:cNvPr id="12291" name="Content Placeholder 2"/>
          <p:cNvSpPr>
            <a:spLocks noGrp="1"/>
          </p:cNvSpPr>
          <p:nvPr>
            <p:ph idx="1"/>
          </p:nvPr>
        </p:nvSpPr>
        <p:spPr>
          <a:xfrm>
            <a:off x="457200" y="838200"/>
            <a:ext cx="8229600" cy="5486400"/>
          </a:xfrm>
        </p:spPr>
        <p:txBody>
          <a:bodyPr/>
          <a:lstStyle/>
          <a:p>
            <a:pPr algn="just"/>
            <a:r>
              <a:rPr lang="en-US" altLang="en-US" dirty="0" smtClean="0"/>
              <a:t>In an effort to defend the petition, the TPA scheduled an independent medical evaluation with Dr. Jones.  The claimant failed to attend the examination, and the employer therefore had to file a motion to compel.  Dr. Jones charged the TPA $1,000 for a no-show fee.  At the hearing on the motion to compel, the claimant’s attorney indicated they had no problem with attending the examination, but claimed that the employee could not drive and therefore would require transportation at the employer’s expense, which costs $450.00.  The Judge advised the employer to make the appropriate arrangements, which they did.  There was a $2,000 charge for this examination. </a:t>
            </a:r>
          </a:p>
          <a:p>
            <a:endParaRPr lang="en-US" altLang="en-US" dirty="0" smtClean="0"/>
          </a:p>
        </p:txBody>
      </p:sp>
      <p:pic>
        <p:nvPicPr>
          <p:cNvPr id="12292" name="Picture 2" descr="C:\Users\isdnn\AppData\Local\Microsoft\Windows\Temporary Internet Files\Content.IE5\1WIG3K76\MC900045007[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705600" y="5562600"/>
            <a:ext cx="1803400" cy="1198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Slide Number Placeholder 10"/>
          <p:cNvSpPr>
            <a:spLocks noGrp="1"/>
          </p:cNvSpPr>
          <p:nvPr>
            <p:ph type="sldNum" sz="quarter" idx="12"/>
          </p:nvPr>
        </p:nvSpPr>
        <p:spPr/>
        <p:txBody>
          <a:bodyPr/>
          <a:lstStyle/>
          <a:p>
            <a:pPr>
              <a:defRPr/>
            </a:pPr>
            <a:fld id="{D9D05D05-5AE5-4E38-9659-5CFD4533550E}" type="slidenum">
              <a:rPr lang="en-US"/>
              <a:pPr>
                <a:defRPr/>
              </a:pPr>
              <a:t>7</a:t>
            </a:fld>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209550"/>
          </a:xfrm>
        </p:spPr>
        <p:txBody>
          <a:bodyPr>
            <a:normAutofit fontScale="90000"/>
          </a:bodyPr>
          <a:lstStyle/>
          <a:p>
            <a:pPr fontAlgn="auto">
              <a:spcAft>
                <a:spcPts val="0"/>
              </a:spcAft>
              <a:defRPr/>
            </a:pPr>
            <a:r>
              <a:rPr lang="en-US" dirty="0" smtClean="0"/>
              <a:t> </a:t>
            </a:r>
            <a:endParaRPr lang="en-US" dirty="0"/>
          </a:p>
        </p:txBody>
      </p:sp>
      <p:sp>
        <p:nvSpPr>
          <p:cNvPr id="3" name="Content Placeholder 2"/>
          <p:cNvSpPr>
            <a:spLocks noGrp="1"/>
          </p:cNvSpPr>
          <p:nvPr>
            <p:ph idx="1"/>
          </p:nvPr>
        </p:nvSpPr>
        <p:spPr>
          <a:xfrm>
            <a:off x="457200" y="1066800"/>
            <a:ext cx="8229600" cy="5257800"/>
          </a:xfrm>
        </p:spPr>
        <p:txBody>
          <a:bodyPr>
            <a:normAutofit/>
          </a:bodyPr>
          <a:lstStyle/>
          <a:p>
            <a:pPr marL="274320" indent="-274320" algn="just" fontAlgn="auto">
              <a:spcAft>
                <a:spcPts val="0"/>
              </a:spcAft>
              <a:buClr>
                <a:schemeClr val="accent3"/>
              </a:buClr>
              <a:buFont typeface="Wingdings 2"/>
              <a:buChar char=""/>
              <a:defRPr/>
            </a:pPr>
            <a:r>
              <a:rPr lang="en-US" dirty="0"/>
              <a:t>After finally examining the employee, Dr. </a:t>
            </a:r>
            <a:r>
              <a:rPr lang="en-US" dirty="0" smtClean="0"/>
              <a:t>Jones opined </a:t>
            </a:r>
            <a:r>
              <a:rPr lang="en-US" dirty="0"/>
              <a:t>that the employee sustained a mild strain/sprain superimposed upon pre-existing degenerative disc disease.  He indicated that the disc herniation was present prior to the slip and fall </a:t>
            </a:r>
            <a:r>
              <a:rPr lang="en-US" dirty="0" smtClean="0"/>
              <a:t>and there </a:t>
            </a:r>
            <a:r>
              <a:rPr lang="en-US" dirty="0"/>
              <a:t>was </a:t>
            </a:r>
            <a:r>
              <a:rPr lang="en-US" dirty="0" smtClean="0"/>
              <a:t>no objective evidence that the fall aggravated his condition. Per </a:t>
            </a:r>
            <a:r>
              <a:rPr lang="en-US" dirty="0"/>
              <a:t>his review of the records, the employee was fully recovered from the injury sustained in the slip and fall, but would need to restrict his activities due to </a:t>
            </a:r>
            <a:r>
              <a:rPr lang="en-US" dirty="0" smtClean="0"/>
              <a:t>the pre existing </a:t>
            </a:r>
            <a:r>
              <a:rPr lang="en-US" dirty="0"/>
              <a:t>degenerative problems.</a:t>
            </a:r>
          </a:p>
          <a:p>
            <a:pPr marL="0" indent="0" fontAlgn="auto">
              <a:spcAft>
                <a:spcPts val="0"/>
              </a:spcAft>
              <a:buClr>
                <a:schemeClr val="accent3"/>
              </a:buClr>
              <a:buFont typeface="Wingdings 2"/>
              <a:buNone/>
              <a:defRPr/>
            </a:pPr>
            <a:endParaRPr lang="en-US" dirty="0"/>
          </a:p>
        </p:txBody>
      </p:sp>
      <p:pic>
        <p:nvPicPr>
          <p:cNvPr id="13316" name="Picture 3" descr="C:\Users\isdnn\AppData\Local\Microsoft\Windows\Temporary Internet Files\Content.IE5\SQ93QU2J\MC900357011[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86600" y="4800600"/>
            <a:ext cx="1624013" cy="177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Slide Number Placeholder 10"/>
          <p:cNvSpPr>
            <a:spLocks noGrp="1"/>
          </p:cNvSpPr>
          <p:nvPr>
            <p:ph type="sldNum" sz="quarter" idx="12"/>
          </p:nvPr>
        </p:nvSpPr>
        <p:spPr/>
        <p:txBody>
          <a:bodyPr/>
          <a:lstStyle/>
          <a:p>
            <a:pPr>
              <a:defRPr/>
            </a:pPr>
            <a:fld id="{1FF82B5A-2DA4-431C-9738-AAC2970C761C}" type="slidenum">
              <a:rPr lang="en-US"/>
              <a:pPr>
                <a:defRPr/>
              </a:pPr>
              <a:t>8</a:t>
            </a:fld>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10"/>
          <p:cNvSpPr>
            <a:spLocks noGrp="1"/>
          </p:cNvSpPr>
          <p:nvPr>
            <p:ph type="sldNum" sz="quarter" idx="12"/>
          </p:nvPr>
        </p:nvSpPr>
        <p:spPr/>
        <p:txBody>
          <a:bodyPr/>
          <a:lstStyle/>
          <a:p>
            <a:pPr>
              <a:defRPr/>
            </a:pPr>
            <a:fld id="{4528DF61-39A9-4484-8968-506CD1A7F203}" type="slidenum">
              <a:rPr lang="en-US"/>
              <a:pPr>
                <a:defRPr/>
              </a:pPr>
              <a:t>9</a:t>
            </a:fld>
            <a:endParaRPr lang="en-US" dirty="0"/>
          </a:p>
        </p:txBody>
      </p:sp>
      <p:sp>
        <p:nvSpPr>
          <p:cNvPr id="2" name="Title 1"/>
          <p:cNvSpPr>
            <a:spLocks noGrp="1"/>
          </p:cNvSpPr>
          <p:nvPr>
            <p:ph type="title" idx="4294967295"/>
          </p:nvPr>
        </p:nvSpPr>
        <p:spPr>
          <a:xfrm>
            <a:off x="0" y="704850"/>
            <a:ext cx="8229600" cy="285750"/>
          </a:xfrm>
        </p:spPr>
        <p:txBody>
          <a:bodyPr>
            <a:normAutofit fontScale="90000"/>
          </a:bodyPr>
          <a:lstStyle/>
          <a:p>
            <a:pPr fontAlgn="auto">
              <a:spcAft>
                <a:spcPts val="0"/>
              </a:spcAft>
              <a:defRPr/>
            </a:pPr>
            <a:r>
              <a:rPr lang="en-US" dirty="0" smtClean="0"/>
              <a:t> </a:t>
            </a:r>
            <a:endParaRPr lang="en-US" dirty="0"/>
          </a:p>
        </p:txBody>
      </p:sp>
      <p:sp>
        <p:nvSpPr>
          <p:cNvPr id="3" name="Content Placeholder 2"/>
          <p:cNvSpPr>
            <a:spLocks noGrp="1"/>
          </p:cNvSpPr>
          <p:nvPr>
            <p:ph idx="4294967295"/>
          </p:nvPr>
        </p:nvSpPr>
        <p:spPr>
          <a:xfrm>
            <a:off x="0" y="1066800"/>
            <a:ext cx="8229600" cy="5257800"/>
          </a:xfrm>
        </p:spPr>
        <p:txBody>
          <a:bodyPr>
            <a:normAutofit fontScale="92500"/>
          </a:bodyPr>
          <a:lstStyle/>
          <a:p>
            <a:pPr marL="274320" indent="-274320" algn="just" fontAlgn="auto">
              <a:spcAft>
                <a:spcPts val="0"/>
              </a:spcAft>
              <a:buClr>
                <a:schemeClr val="accent3"/>
              </a:buClr>
              <a:buFont typeface="Wingdings 2"/>
              <a:buChar char=""/>
              <a:defRPr/>
            </a:pPr>
            <a:r>
              <a:rPr lang="en-US" dirty="0"/>
              <a:t>Six months after the petition was filed</a:t>
            </a:r>
            <a:r>
              <a:rPr lang="en-US" dirty="0" smtClean="0"/>
              <a:t>, both sides ordered permanency exams. The examiner for the petitioner opined that the fall was the cause of his herniated disc and assessed permanent partial disability at 50% or ($138,510).  The defense examiner agreed with Dr. Smith’s findings and gave a permanency rating of 5% partial total( $ 6,340) The Judge of compensation found </a:t>
            </a:r>
            <a:r>
              <a:rPr lang="en-US" dirty="0"/>
              <a:t>Dr. </a:t>
            </a:r>
            <a:r>
              <a:rPr lang="en-US" dirty="0" smtClean="0"/>
              <a:t>Smith to </a:t>
            </a:r>
            <a:r>
              <a:rPr lang="en-US" dirty="0"/>
              <a:t>be more credible than the IME physician because Dr. </a:t>
            </a:r>
            <a:r>
              <a:rPr lang="en-US" dirty="0" smtClean="0"/>
              <a:t>Smith </a:t>
            </a:r>
            <a:r>
              <a:rPr lang="en-US" dirty="0"/>
              <a:t>had seen the claimant numerous times compared to the one time the IME physician examined the claimant.  </a:t>
            </a:r>
          </a:p>
          <a:p>
            <a:pPr marL="274320" indent="-274320" algn="just" fontAlgn="auto">
              <a:spcAft>
                <a:spcPts val="0"/>
              </a:spcAft>
              <a:buClr>
                <a:schemeClr val="accent3"/>
              </a:buClr>
              <a:buFont typeface="Wingdings 2"/>
              <a:buChar char=""/>
              <a:defRPr/>
            </a:pPr>
            <a:r>
              <a:rPr lang="en-US" dirty="0"/>
              <a:t>In the order, the Judge indicated that the employee had an average weekly wage of $450, which equates to a compensation rate of </a:t>
            </a:r>
            <a:r>
              <a:rPr lang="en-US" dirty="0" smtClean="0"/>
              <a:t>$315 per week</a:t>
            </a:r>
            <a:endParaRPr lang="en-US" dirty="0"/>
          </a:p>
        </p:txBody>
      </p:sp>
      <p:pic>
        <p:nvPicPr>
          <p:cNvPr id="14340" name="Picture 3" descr="C:\Users\isdnn\AppData\Local\Microsoft\Windows\Temporary Internet Files\Content.IE5\O10A10WR\MC900431631[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24800" y="5486400"/>
            <a:ext cx="1714500" cy="171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1223</TotalTime>
  <Words>3171</Words>
  <Application>Microsoft Office PowerPoint</Application>
  <PresentationFormat>On-screen Show (4:3)</PresentationFormat>
  <Paragraphs>208</Paragraphs>
  <Slides>40</Slides>
  <Notes>1</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Flow</vt:lpstr>
      <vt:lpstr>      NJ Workers’ Compensation Case Studies  </vt:lpstr>
      <vt:lpstr>CASE 1:  THE DISASTER</vt:lpstr>
      <vt:lpstr> </vt:lpstr>
      <vt:lpstr>  </vt:lpstr>
      <vt:lpstr> </vt:lpstr>
      <vt:lpstr> </vt:lpstr>
      <vt:lpstr> </vt:lpstr>
      <vt:lpstr> </vt:lpstr>
      <vt:lpstr> </vt:lpstr>
      <vt:lpstr>PowerPoint Presentation</vt:lpstr>
      <vt:lpstr> </vt:lpstr>
      <vt:lpstr> </vt:lpstr>
      <vt:lpstr> </vt:lpstr>
      <vt:lpstr>ISSUES</vt:lpstr>
      <vt:lpstr>Issues continued</vt:lpstr>
      <vt:lpstr>Case 2:  Better Results</vt:lpstr>
      <vt:lpstr> </vt:lpstr>
      <vt:lpstr> </vt:lpstr>
      <vt:lpstr> </vt:lpstr>
      <vt:lpstr> </vt:lpstr>
      <vt:lpstr> </vt:lpstr>
      <vt:lpstr> </vt:lpstr>
      <vt:lpstr> </vt:lpstr>
      <vt:lpstr> </vt:lpstr>
      <vt:lpstr> </vt:lpstr>
      <vt:lpstr> </vt:lpstr>
      <vt:lpstr>PowerPoint Presentation</vt:lpstr>
      <vt:lpstr> </vt:lpstr>
      <vt:lpstr> </vt:lpstr>
      <vt:lpstr>ISSUES</vt:lpstr>
      <vt:lpstr>Case 3: Great Results</vt:lpstr>
      <vt:lpstr> </vt:lpstr>
      <vt:lpstr> </vt:lpstr>
      <vt:lpstr> </vt:lpstr>
      <vt:lpstr> </vt:lpstr>
      <vt:lpstr> </vt:lpstr>
      <vt:lpstr> </vt:lpstr>
      <vt:lpstr> </vt:lpstr>
      <vt:lpstr> </vt:lpstr>
      <vt:lpstr>ISSUES</vt:lpstr>
    </vt:vector>
  </TitlesOfParts>
  <Company>Penn National Insurance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COMMUNITY SERVICES GROUP</dc:title>
  <dc:creator>PNI</dc:creator>
  <cp:lastModifiedBy>Helpcenter</cp:lastModifiedBy>
  <cp:revision>110</cp:revision>
  <cp:lastPrinted>2015-04-17T12:09:56Z</cp:lastPrinted>
  <dcterms:created xsi:type="dcterms:W3CDTF">2014-08-07T18:56:25Z</dcterms:created>
  <dcterms:modified xsi:type="dcterms:W3CDTF">2016-09-06T19:03:20Z</dcterms:modified>
</cp:coreProperties>
</file>