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376" r:id="rId5"/>
    <p:sldId id="665" r:id="rId6"/>
    <p:sldId id="652" r:id="rId7"/>
    <p:sldId id="638" r:id="rId8"/>
    <p:sldId id="636" r:id="rId9"/>
    <p:sldId id="650" r:id="rId10"/>
    <p:sldId id="594" r:id="rId11"/>
    <p:sldId id="662" r:id="rId12"/>
    <p:sldId id="668" r:id="rId13"/>
    <p:sldId id="641" r:id="rId14"/>
    <p:sldId id="653" r:id="rId15"/>
    <p:sldId id="661" r:id="rId16"/>
    <p:sldId id="659" r:id="rId17"/>
    <p:sldId id="657" r:id="rId18"/>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7">
          <p15:clr>
            <a:srgbClr val="A4A3A4"/>
          </p15:clr>
        </p15:guide>
        <p15:guide id="2" orient="horz" pos="352">
          <p15:clr>
            <a:srgbClr val="A4A3A4"/>
          </p15:clr>
        </p15:guide>
        <p15:guide id="3" pos="2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1334" initials="I"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0000"/>
    <a:srgbClr val="0078AE"/>
    <a:srgbClr val="005A82"/>
    <a:srgbClr val="FFA023"/>
    <a:srgbClr val="595959"/>
    <a:srgbClr val="FF881F"/>
    <a:srgbClr val="0085C3"/>
    <a:srgbClr val="575A5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7" autoAdjust="0"/>
    <p:restoredTop sz="95928" autoAdjust="0"/>
  </p:normalViewPr>
  <p:slideViewPr>
    <p:cSldViewPr snapToGrid="0">
      <p:cViewPr>
        <p:scale>
          <a:sx n="98" d="100"/>
          <a:sy n="98" d="100"/>
        </p:scale>
        <p:origin x="1144" y="352"/>
      </p:cViewPr>
      <p:guideLst>
        <p:guide orient="horz" pos="1027"/>
        <p:guide orient="horz" pos="352"/>
        <p:guide pos="287"/>
      </p:guideLst>
    </p:cSldViewPr>
  </p:slideViewPr>
  <p:notesTextViewPr>
    <p:cViewPr>
      <p:scale>
        <a:sx n="100" d="100"/>
        <a:sy n="100" d="100"/>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handoutMaster" Target="handoutMasters/handoutMaster1.xml"/><Relationship Id="rId21" Type="http://schemas.openxmlformats.org/officeDocument/2006/relationships/tags" Target="tags/tag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WC Combined Ratio</c:v>
                </c:pt>
              </c:strCache>
            </c:strRef>
          </c:tx>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2015p</c:v>
                </c:pt>
              </c:strCache>
            </c:strRef>
          </c:cat>
          <c:val>
            <c:numRef>
              <c:f>Sheet1!$B$2:$B$17</c:f>
              <c:numCache>
                <c:formatCode>0%</c:formatCode>
                <c:ptCount val="16"/>
                <c:pt idx="0">
                  <c:v>1.18</c:v>
                </c:pt>
                <c:pt idx="1">
                  <c:v>1.22</c:v>
                </c:pt>
                <c:pt idx="2">
                  <c:v>1.11</c:v>
                </c:pt>
                <c:pt idx="3">
                  <c:v>1.1</c:v>
                </c:pt>
                <c:pt idx="4">
                  <c:v>1.07</c:v>
                </c:pt>
                <c:pt idx="5">
                  <c:v>1.03</c:v>
                </c:pt>
                <c:pt idx="6">
                  <c:v>0.93</c:v>
                </c:pt>
                <c:pt idx="7">
                  <c:v>1.01</c:v>
                </c:pt>
                <c:pt idx="8">
                  <c:v>1.01</c:v>
                </c:pt>
                <c:pt idx="9">
                  <c:v>1.1</c:v>
                </c:pt>
                <c:pt idx="10">
                  <c:v>1.15</c:v>
                </c:pt>
                <c:pt idx="11">
                  <c:v>1.15</c:v>
                </c:pt>
                <c:pt idx="12">
                  <c:v>1.09</c:v>
                </c:pt>
                <c:pt idx="13">
                  <c:v>1.02</c:v>
                </c:pt>
                <c:pt idx="14">
                  <c:v>1.0</c:v>
                </c:pt>
                <c:pt idx="15">
                  <c:v>0.94</c:v>
                </c:pt>
              </c:numCache>
            </c:numRef>
          </c:val>
        </c:ser>
        <c:dLbls>
          <c:showLegendKey val="0"/>
          <c:showVal val="0"/>
          <c:showCatName val="0"/>
          <c:showSerName val="0"/>
          <c:showPercent val="0"/>
          <c:showBubbleSize val="0"/>
        </c:dLbls>
        <c:gapWidth val="150"/>
        <c:axId val="-2080116992"/>
        <c:axId val="-2080114512"/>
      </c:barChart>
      <c:catAx>
        <c:axId val="-2080116992"/>
        <c:scaling>
          <c:orientation val="minMax"/>
        </c:scaling>
        <c:delete val="0"/>
        <c:axPos val="b"/>
        <c:numFmt formatCode="General" sourceLinked="0"/>
        <c:majorTickMark val="out"/>
        <c:minorTickMark val="none"/>
        <c:tickLblPos val="nextTo"/>
        <c:txPr>
          <a:bodyPr/>
          <a:lstStyle/>
          <a:p>
            <a:pPr>
              <a:defRPr sz="1100"/>
            </a:pPr>
            <a:endParaRPr lang="en-US"/>
          </a:p>
        </c:txPr>
        <c:crossAx val="-2080114512"/>
        <c:crosses val="autoZero"/>
        <c:auto val="1"/>
        <c:lblAlgn val="ctr"/>
        <c:lblOffset val="100"/>
        <c:noMultiLvlLbl val="0"/>
      </c:catAx>
      <c:valAx>
        <c:axId val="-2080114512"/>
        <c:scaling>
          <c:orientation val="minMax"/>
          <c:max val="1.4"/>
        </c:scaling>
        <c:delete val="0"/>
        <c:axPos val="l"/>
        <c:numFmt formatCode="0%" sourceLinked="1"/>
        <c:majorTickMark val="out"/>
        <c:minorTickMark val="none"/>
        <c:tickLblPos val="nextTo"/>
        <c:txPr>
          <a:bodyPr/>
          <a:lstStyle/>
          <a:p>
            <a:pPr>
              <a:defRPr sz="900"/>
            </a:pPr>
            <a:endParaRPr lang="en-US"/>
          </a:p>
        </c:txPr>
        <c:crossAx val="-2080116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D3A0C50-E1CA-4E77-96B0-27DAD85BB38C}" type="datetimeFigureOut">
              <a:rPr lang="en-US" smtClean="0"/>
              <a:pPr/>
              <a:t>6/17/16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AD858600-E446-4665-9473-F6CFB70F902B}" type="slidenum">
              <a:rPr lang="en-US" smtClean="0"/>
              <a:pPr/>
              <a:t>‹#›</a:t>
            </a:fld>
            <a:endParaRPr lang="en-US" dirty="0"/>
          </a:p>
        </p:txBody>
      </p:sp>
    </p:spTree>
    <p:extLst>
      <p:ext uri="{BB962C8B-B14F-4D97-AF65-F5344CB8AC3E}">
        <p14:creationId xmlns:p14="http://schemas.microsoft.com/office/powerpoint/2010/main" val="3182655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0A0830D5-D02C-4E49-82E3-D6B36F6B1F59}" type="datetimeFigureOut">
              <a:rPr lang="en-US" smtClean="0"/>
              <a:pPr/>
              <a:t>6/17/16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7435F94-B76E-4C4F-9CC1-16C116738A31}" type="slidenum">
              <a:rPr lang="en-US" smtClean="0"/>
              <a:pPr/>
              <a:t>‹#›</a:t>
            </a:fld>
            <a:endParaRPr lang="en-US" dirty="0"/>
          </a:p>
        </p:txBody>
      </p:sp>
    </p:spTree>
    <p:extLst>
      <p:ext uri="{BB962C8B-B14F-4D97-AF65-F5344CB8AC3E}">
        <p14:creationId xmlns:p14="http://schemas.microsoft.com/office/powerpoint/2010/main" val="399397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dirty="0" smtClean="0"/>
              <a:t> [click for next slide]</a:t>
            </a:r>
            <a:endParaRPr lang="en-US" sz="1200"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1</a:t>
            </a:fld>
            <a:endParaRPr lang="en-US" dirty="0"/>
          </a:p>
        </p:txBody>
      </p:sp>
    </p:spTree>
    <p:extLst>
      <p:ext uri="{BB962C8B-B14F-4D97-AF65-F5344CB8AC3E}">
        <p14:creationId xmlns:p14="http://schemas.microsoft.com/office/powerpoint/2010/main" val="8447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EEB34E-86F5-F84F-918C-67C3AFED0FCD}" type="slidenum">
              <a:rPr lang="en-US" smtClean="0"/>
              <a:pPr/>
              <a:t>12</a:t>
            </a:fld>
            <a:endParaRPr lang="en-US"/>
          </a:p>
        </p:txBody>
      </p:sp>
    </p:spTree>
    <p:extLst>
      <p:ext uri="{BB962C8B-B14F-4D97-AF65-F5344CB8AC3E}">
        <p14:creationId xmlns:p14="http://schemas.microsoft.com/office/powerpoint/2010/main" val="977314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ctrTitle" hasCustomPrompt="1"/>
          </p:nvPr>
        </p:nvSpPr>
        <p:spPr>
          <a:xfrm>
            <a:off x="582040" y="1143000"/>
            <a:ext cx="7791416" cy="2077081"/>
          </a:xfrm>
        </p:spPr>
        <p:txBody>
          <a:bodyPr anchor="t" anchorCtr="0">
            <a:normAutofit/>
          </a:bodyPr>
          <a:lstStyle>
            <a:lvl1pPr algn="l">
              <a:lnSpc>
                <a:spcPct val="100000"/>
              </a:lnSpc>
              <a:spcBef>
                <a:spcPts val="0"/>
              </a:spcBef>
              <a:defRPr sz="6000" b="0" baseline="0">
                <a:solidFill>
                  <a:schemeClr val="bg1"/>
                </a:solidFill>
                <a:latin typeface="Century Gothic" panose="020B0502020202020204" pitchFamily="34" charset="0"/>
              </a:defRPr>
            </a:lvl1pPr>
          </a:lstStyle>
          <a:p>
            <a:r>
              <a:rPr lang="en-US" dirty="0" smtClean="0"/>
              <a:t>Verisk PowerPoint </a:t>
            </a:r>
            <a:br>
              <a:rPr lang="en-US" dirty="0" smtClean="0"/>
            </a:br>
            <a:r>
              <a:rPr lang="en-US" dirty="0" smtClean="0"/>
              <a:t>Title Slide</a:t>
            </a:r>
            <a:endParaRPr lang="en-US" dirty="0"/>
          </a:p>
        </p:txBody>
      </p:sp>
      <p:sp>
        <p:nvSpPr>
          <p:cNvPr id="3" name="Subtitle 2"/>
          <p:cNvSpPr>
            <a:spLocks noGrp="1"/>
          </p:cNvSpPr>
          <p:nvPr>
            <p:ph type="subTitle" idx="1"/>
          </p:nvPr>
        </p:nvSpPr>
        <p:spPr>
          <a:xfrm>
            <a:off x="582041" y="3474720"/>
            <a:ext cx="6005194" cy="568880"/>
          </a:xfrm>
        </p:spPr>
        <p:txBody>
          <a:bodyPr/>
          <a:lstStyle>
            <a:lvl1pPr marL="0" indent="0" algn="l">
              <a:spcBef>
                <a:spcPts val="0"/>
              </a:spcBef>
              <a:buNone/>
              <a:defRPr>
                <a:solidFill>
                  <a:srgbClr val="FFA0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 y="4566203"/>
            <a:ext cx="9143239" cy="1145953"/>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3163" y="5024852"/>
            <a:ext cx="3407671" cy="216408"/>
          </a:xfrm>
          <a:prstGeom prst="rect">
            <a:avLst/>
          </a:prstGeom>
        </p:spPr>
      </p:pic>
      <p:pic>
        <p:nvPicPr>
          <p:cNvPr id="8" name="Picture 4" descr="C:\Users\i57253\AppData\Local\Microsoft\Windows\Temporary Internet Files\Content.Outlook\AV11U88G\38_VIS_KO (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85216" y="4873752"/>
            <a:ext cx="2674461" cy="553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ovate">
    <p:spTree>
      <p:nvGrpSpPr>
        <p:cNvPr id="1" name=""/>
        <p:cNvGrpSpPr/>
        <p:nvPr/>
      </p:nvGrpSpPr>
      <p:grpSpPr>
        <a:xfrm>
          <a:off x="0" y="0"/>
          <a:ext cx="0" cy="0"/>
          <a:chOff x="0" y="0"/>
          <a:chExt cx="0" cy="0"/>
        </a:xfrm>
      </p:grpSpPr>
      <p:sp>
        <p:nvSpPr>
          <p:cNvPr id="5" name="Title 1"/>
          <p:cNvSpPr>
            <a:spLocks noGrp="1"/>
          </p:cNvSpPr>
          <p:nvPr>
            <p:ph type="title"/>
          </p:nvPr>
        </p:nvSpPr>
        <p:spPr>
          <a:xfrm>
            <a:off x="614341" y="704088"/>
            <a:ext cx="8063365" cy="539496"/>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621726" y="1362456"/>
            <a:ext cx="8065074" cy="5129784"/>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2529" y="164592"/>
            <a:ext cx="2798111" cy="179835"/>
          </a:xfrm>
          <a:prstGeom prst="rect">
            <a:avLst/>
          </a:prstGeom>
        </p:spPr>
      </p:pic>
      <p:sp>
        <p:nvSpPr>
          <p:cNvPr id="7" name="Slide Number Placeholder 4"/>
          <p:cNvSpPr>
            <a:spLocks noGrp="1"/>
          </p:cNvSpPr>
          <p:nvPr>
            <p:ph type="sldNum" sz="quarter" idx="12"/>
          </p:nvPr>
        </p:nvSpPr>
        <p:spPr>
          <a:xfrm>
            <a:off x="7010400" y="6505575"/>
            <a:ext cx="2133600" cy="365125"/>
          </a:xfrm>
          <a:prstGeom prst="rect">
            <a:avLst/>
          </a:prstGeom>
        </p:spPr>
        <p:txBody>
          <a:bodyPr/>
          <a:lstStyle/>
          <a:p>
            <a:endParaRPr lang="en-US" dirty="0"/>
          </a:p>
        </p:txBody>
      </p:sp>
    </p:spTree>
    <p:extLst>
      <p:ext uri="{BB962C8B-B14F-4D97-AF65-F5344CB8AC3E}">
        <p14:creationId xmlns:p14="http://schemas.microsoft.com/office/powerpoint/2010/main" val="406523515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8" name="Picture 7" descr="Verisk-PPT-gradient-transi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457200" y="612648"/>
            <a:ext cx="8229600" cy="5102352"/>
          </a:xfrm>
        </p:spPr>
        <p:txBody>
          <a:bodyPr anchor="t" anchorCtr="0">
            <a:normAutofit/>
          </a:bodyPr>
          <a:lstStyle>
            <a:lvl1pPr marL="0" indent="0" algn="l">
              <a:spcBef>
                <a:spcPts val="0"/>
              </a:spcBef>
              <a:buNone/>
              <a:defRPr sz="3200" baseline="0">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slide is a special divider slide that contains a headline / question, as well as an image.</a:t>
            </a:r>
            <a:endParaRPr lang="en-US" dirty="0"/>
          </a:p>
        </p:txBody>
      </p:sp>
      <p:pic>
        <p:nvPicPr>
          <p:cNvPr id="5" name="Picture 2" descr="H:\Desktop\38_VIS_K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5455" y="5980175"/>
            <a:ext cx="2325629" cy="4815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776970" y="6657944"/>
            <a:ext cx="5562600" cy="200055"/>
          </a:xfrm>
          <a:prstGeom prst="rect">
            <a:avLst/>
          </a:prstGeom>
        </p:spPr>
        <p:txBody>
          <a:bodyPr wrap="square">
            <a:spAutoFit/>
          </a:bodyPr>
          <a:lstStyle/>
          <a:p>
            <a:pPr algn="ctr"/>
            <a:r>
              <a:rPr lang="en-US" sz="700" kern="1200" dirty="0" smtClean="0">
                <a:solidFill>
                  <a:schemeClr val="bg1"/>
                </a:solidFill>
                <a:effectLst/>
                <a:latin typeface="+mn-lt"/>
                <a:ea typeface="+mn-ea"/>
                <a:cs typeface="+mn-cs"/>
              </a:rPr>
              <a:t>© 2015 Verisk Analytics, Inc.  All rights reserved.  Confidential</a:t>
            </a:r>
            <a:r>
              <a:rPr lang="en-US" sz="700" kern="1200" baseline="0" dirty="0" smtClean="0">
                <a:solidFill>
                  <a:schemeClr val="bg1"/>
                </a:solidFill>
                <a:effectLst/>
                <a:latin typeface="+mn-lt"/>
                <a:ea typeface="+mn-ea"/>
                <a:cs typeface="+mn-cs"/>
              </a:rPr>
              <a:t> </a:t>
            </a:r>
            <a:r>
              <a:rPr lang="en-US" sz="700" kern="1200" dirty="0" smtClean="0">
                <a:solidFill>
                  <a:schemeClr val="bg1"/>
                </a:solidFill>
                <a:effectLst/>
                <a:latin typeface="+mn-lt"/>
                <a:ea typeface="+mn-ea"/>
                <a:cs typeface="+mn-cs"/>
              </a:rPr>
              <a:t>and Proprietary            </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16352322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Title Slide">
    <p:spTree>
      <p:nvGrpSpPr>
        <p:cNvPr id="1" name=""/>
        <p:cNvGrpSpPr/>
        <p:nvPr/>
      </p:nvGrpSpPr>
      <p:grpSpPr>
        <a:xfrm>
          <a:off x="0" y="0"/>
          <a:ext cx="0" cy="0"/>
          <a:chOff x="0" y="0"/>
          <a:chExt cx="0" cy="0"/>
        </a:xfrm>
      </p:grpSpPr>
      <p:pic>
        <p:nvPicPr>
          <p:cNvPr id="4" name="Picture 3" descr="Verisk-PPT-gradient-transi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ubtitle 2"/>
          <p:cNvSpPr>
            <a:spLocks noGrp="1"/>
          </p:cNvSpPr>
          <p:nvPr>
            <p:ph type="subTitle" idx="1" hasCustomPrompt="1"/>
          </p:nvPr>
        </p:nvSpPr>
        <p:spPr>
          <a:xfrm>
            <a:off x="457200" y="612648"/>
            <a:ext cx="8229600" cy="5102352"/>
          </a:xfrm>
        </p:spPr>
        <p:txBody>
          <a:bodyPr anchor="ctr" anchorCtr="0">
            <a:normAutofit/>
          </a:bodyPr>
          <a:lstStyle>
            <a:lvl1pPr marL="0" indent="0" algn="ctr">
              <a:spcBef>
                <a:spcPts val="0"/>
              </a:spcBef>
              <a:buNone/>
              <a:defRPr sz="3600">
                <a:solidFill>
                  <a:srgbClr val="FFA0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Thank you, goodnight.</a:t>
            </a:r>
            <a:endParaRPr lang="en-US" dirty="0"/>
          </a:p>
        </p:txBody>
      </p:sp>
      <p:pic>
        <p:nvPicPr>
          <p:cNvPr id="6" name="Picture 2" descr="H:\Desktop\38_VIS_K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5455" y="5980175"/>
            <a:ext cx="2325629" cy="4815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776970" y="6657944"/>
            <a:ext cx="5562600" cy="200055"/>
          </a:xfrm>
          <a:prstGeom prst="rect">
            <a:avLst/>
          </a:prstGeom>
        </p:spPr>
        <p:txBody>
          <a:bodyPr wrap="square">
            <a:spAutoFit/>
          </a:bodyPr>
          <a:lstStyle/>
          <a:p>
            <a:pPr algn="ctr"/>
            <a:r>
              <a:rPr lang="en-US" sz="700" kern="1200" dirty="0" smtClean="0">
                <a:solidFill>
                  <a:schemeClr val="bg1"/>
                </a:solidFill>
                <a:effectLst/>
                <a:latin typeface="+mn-lt"/>
                <a:ea typeface="+mn-ea"/>
                <a:cs typeface="+mn-cs"/>
              </a:rPr>
              <a:t>© 2015 Verisk Analytics, Inc.  All rights reserved.  Confidential</a:t>
            </a:r>
            <a:r>
              <a:rPr lang="en-US" sz="700" kern="1200" baseline="0" dirty="0" smtClean="0">
                <a:solidFill>
                  <a:schemeClr val="bg1"/>
                </a:solidFill>
                <a:effectLst/>
                <a:latin typeface="+mn-lt"/>
                <a:ea typeface="+mn-ea"/>
                <a:cs typeface="+mn-cs"/>
              </a:rPr>
              <a:t> </a:t>
            </a:r>
            <a:r>
              <a:rPr lang="en-US" sz="700" kern="1200" dirty="0" smtClean="0">
                <a:solidFill>
                  <a:schemeClr val="bg1"/>
                </a:solidFill>
                <a:effectLst/>
                <a:latin typeface="+mn-lt"/>
                <a:ea typeface="+mn-ea"/>
                <a:cs typeface="+mn-cs"/>
              </a:rPr>
              <a:t>and Proprietary            </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75590915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2">
    <p:spTree>
      <p:nvGrpSpPr>
        <p:cNvPr id="1" name=""/>
        <p:cNvGrpSpPr/>
        <p:nvPr/>
      </p:nvGrpSpPr>
      <p:grpSpPr>
        <a:xfrm>
          <a:off x="0" y="0"/>
          <a:ext cx="0" cy="0"/>
          <a:chOff x="0" y="0"/>
          <a:chExt cx="0" cy="0"/>
        </a:xfrm>
      </p:grpSpPr>
      <p:pic>
        <p:nvPicPr>
          <p:cNvPr id="4" name="Picture 3" descr="Verisk-PPT-gradient-transi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457200" y="609600"/>
            <a:ext cx="8229600" cy="5105400"/>
          </a:xfrm>
        </p:spPr>
        <p:txBody>
          <a:bodyPr anchor="ctr" anchorCtr="0">
            <a:normAutofit/>
          </a:bodyPr>
          <a:lstStyle>
            <a:lvl1pPr algn="ctr">
              <a:defRPr sz="4400">
                <a:solidFill>
                  <a:schemeClr val="bg1"/>
                </a:solidFill>
              </a:defRPr>
            </a:lvl1pPr>
          </a:lstStyle>
          <a:p>
            <a:r>
              <a:rPr lang="en-US" dirty="0" smtClean="0"/>
              <a:t>Click to edit Master title style</a:t>
            </a:r>
            <a:endParaRPr lang="en-US" dirty="0"/>
          </a:p>
        </p:txBody>
      </p:sp>
      <p:pic>
        <p:nvPicPr>
          <p:cNvPr id="6" name="Picture 2" descr="H:\Desktop\38_VIS_K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5455" y="5980175"/>
            <a:ext cx="2325629" cy="4815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776970" y="6657944"/>
            <a:ext cx="5562600" cy="200055"/>
          </a:xfrm>
          <a:prstGeom prst="rect">
            <a:avLst/>
          </a:prstGeom>
        </p:spPr>
        <p:txBody>
          <a:bodyPr wrap="square">
            <a:spAutoFit/>
          </a:bodyPr>
          <a:lstStyle/>
          <a:p>
            <a:pPr algn="ctr"/>
            <a:r>
              <a:rPr lang="en-US" sz="700" kern="1200" dirty="0" smtClean="0">
                <a:solidFill>
                  <a:schemeClr val="bg1"/>
                </a:solidFill>
                <a:effectLst/>
                <a:latin typeface="+mn-lt"/>
                <a:ea typeface="+mn-ea"/>
                <a:cs typeface="+mn-cs"/>
              </a:rPr>
              <a:t>© 2015 Verisk Analytics, Inc.  All rights reserved.  Confidential</a:t>
            </a:r>
            <a:r>
              <a:rPr lang="en-US" sz="700" kern="1200" baseline="0" dirty="0" smtClean="0">
                <a:solidFill>
                  <a:schemeClr val="bg1"/>
                </a:solidFill>
                <a:effectLst/>
                <a:latin typeface="+mn-lt"/>
                <a:ea typeface="+mn-ea"/>
                <a:cs typeface="+mn-cs"/>
              </a:rPr>
              <a:t> </a:t>
            </a:r>
            <a:r>
              <a:rPr lang="en-US" sz="700" kern="1200" dirty="0" smtClean="0">
                <a:solidFill>
                  <a:schemeClr val="bg1"/>
                </a:solidFill>
                <a:effectLst/>
                <a:latin typeface="+mn-lt"/>
                <a:ea typeface="+mn-ea"/>
                <a:cs typeface="+mn-cs"/>
              </a:rPr>
              <a:t>and Proprietary            </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94676273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1726" y="1358900"/>
            <a:ext cx="8065074" cy="5130800"/>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6" name="Slide Number Placeholder 5"/>
          <p:cNvSpPr>
            <a:spLocks noGrp="1"/>
          </p:cNvSpPr>
          <p:nvPr>
            <p:ph type="sldNum" sz="quarter" idx="12"/>
          </p:nvPr>
        </p:nvSpPr>
        <p:spPr>
          <a:xfrm>
            <a:off x="7010400" y="6505575"/>
            <a:ext cx="2133600" cy="365125"/>
          </a:xfrm>
          <a:prstGeom prst="rect">
            <a:avLst/>
          </a:prstGeom>
        </p:spPr>
        <p:txBody>
          <a:bodyPr/>
          <a:lstStyle/>
          <a:p>
            <a:endParaRPr lang="en-US" dirty="0"/>
          </a:p>
        </p:txBody>
      </p:sp>
      <p:pic>
        <p:nvPicPr>
          <p:cNvPr id="7" name="Picture 6" descr="pillars-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1767" y="164592"/>
            <a:ext cx="2799635" cy="179835"/>
          </a:xfrm>
          <a:prstGeom prst="rect">
            <a:avLst/>
          </a:prstGeom>
        </p:spPr>
      </p:pic>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Line Headlines wi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341" y="704088"/>
            <a:ext cx="8063365" cy="1045154"/>
          </a:xfrm>
        </p:spPr>
        <p:txBody>
          <a:bodyPr/>
          <a:lstStyle>
            <a:lvl1pPr>
              <a:defRPr>
                <a:solidFill>
                  <a:schemeClr val="tx2">
                    <a:lumMod val="75000"/>
                  </a:schemeClr>
                </a:solidFill>
              </a:defRPr>
            </a:lvl1pPr>
          </a:lstStyle>
          <a:p>
            <a:r>
              <a:rPr lang="en-US" dirty="0" smtClean="0"/>
              <a:t>This slide can be used for headlines that go two lines</a:t>
            </a:r>
            <a:endParaRPr lang="en-US" dirty="0"/>
          </a:p>
        </p:txBody>
      </p:sp>
      <p:sp>
        <p:nvSpPr>
          <p:cNvPr id="3" name="Content Placeholder 2"/>
          <p:cNvSpPr>
            <a:spLocks noGrp="1"/>
          </p:cNvSpPr>
          <p:nvPr>
            <p:ph idx="1"/>
          </p:nvPr>
        </p:nvSpPr>
        <p:spPr>
          <a:xfrm>
            <a:off x="621726" y="1885950"/>
            <a:ext cx="8065074" cy="4596654"/>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6" name="Slide Number Placeholder 5"/>
          <p:cNvSpPr>
            <a:spLocks noGrp="1"/>
          </p:cNvSpPr>
          <p:nvPr>
            <p:ph type="sldNum" sz="quarter" idx="12"/>
          </p:nvPr>
        </p:nvSpPr>
        <p:spPr>
          <a:xfrm>
            <a:off x="7010400" y="6505575"/>
            <a:ext cx="2133600" cy="365125"/>
          </a:xfrm>
          <a:prstGeom prst="rect">
            <a:avLst/>
          </a:prstGeom>
        </p:spPr>
        <p:txBody>
          <a:bodyPr/>
          <a:lstStyle/>
          <a:p>
            <a:endParaRPr lang="en-US" dirty="0"/>
          </a:p>
        </p:txBody>
      </p:sp>
      <p:pic>
        <p:nvPicPr>
          <p:cNvPr id="8" name="Picture 7" descr="pillars-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1767" y="164592"/>
            <a:ext cx="2799635" cy="179835"/>
          </a:xfrm>
          <a:prstGeom prst="rect">
            <a:avLst/>
          </a:prstGeom>
        </p:spPr>
      </p:pic>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505575"/>
            <a:ext cx="2133600" cy="365125"/>
          </a:xfrm>
          <a:prstGeom prst="rect">
            <a:avLst/>
          </a:prstGeom>
        </p:spPr>
        <p:txBody>
          <a:bodyPr/>
          <a:lstStyle/>
          <a:p>
            <a:endParaRPr lang="en-US" dirty="0"/>
          </a:p>
        </p:txBody>
      </p:sp>
      <p:sp>
        <p:nvSpPr>
          <p:cNvPr id="8" name="Content Placeholder 7"/>
          <p:cNvSpPr>
            <a:spLocks noGrp="1"/>
          </p:cNvSpPr>
          <p:nvPr>
            <p:ph sz="quarter" idx="13"/>
          </p:nvPr>
        </p:nvSpPr>
        <p:spPr>
          <a:xfrm>
            <a:off x="621792" y="1362456"/>
            <a:ext cx="3886200" cy="4800600"/>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4"/>
          </p:nvPr>
        </p:nvSpPr>
        <p:spPr>
          <a:xfrm>
            <a:off x="4787900" y="1362456"/>
            <a:ext cx="3886200" cy="4800600"/>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pillars-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val="269629430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505575"/>
            <a:ext cx="2133600" cy="365125"/>
          </a:xfrm>
          <a:prstGeom prst="rect">
            <a:avLst/>
          </a:prstGeom>
        </p:spPr>
        <p:txBody>
          <a:bodyPr/>
          <a:lstStyle/>
          <a:p>
            <a:endParaRPr lang="en-US" dirty="0"/>
          </a:p>
        </p:txBody>
      </p:sp>
      <p:sp>
        <p:nvSpPr>
          <p:cNvPr id="8" name="Content Placeholder 7"/>
          <p:cNvSpPr>
            <a:spLocks noGrp="1"/>
          </p:cNvSpPr>
          <p:nvPr>
            <p:ph sz="quarter" idx="13" hasCustomPrompt="1"/>
          </p:nvPr>
        </p:nvSpPr>
        <p:spPr>
          <a:xfrm>
            <a:off x="621792" y="1362456"/>
            <a:ext cx="2590800" cy="4803321"/>
          </a:xfrm>
        </p:spPr>
        <p:txBody>
          <a:bodyPr>
            <a:normAutofit/>
          </a:bodyPr>
          <a:lstStyle>
            <a:lvl1pPr>
              <a:defRPr sz="2000"/>
            </a:lvl1pPr>
            <a:lvl2pPr>
              <a:defRPr sz="2000"/>
            </a:lvl2pPr>
            <a:lvl3pPr>
              <a:defRPr sz="2000"/>
            </a:lvl3pPr>
            <a:lvl4pPr>
              <a:defRPr sz="2000"/>
            </a:lvl4pPr>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Content Placeholder 7"/>
          <p:cNvSpPr>
            <a:spLocks noGrp="1"/>
          </p:cNvSpPr>
          <p:nvPr>
            <p:ph sz="quarter" idx="14" hasCustomPrompt="1"/>
          </p:nvPr>
        </p:nvSpPr>
        <p:spPr>
          <a:xfrm>
            <a:off x="3342740" y="1362456"/>
            <a:ext cx="2590800" cy="4800600"/>
          </a:xfrm>
        </p:spPr>
        <p:txBody>
          <a:bodyPr>
            <a:normAutofit/>
          </a:bodyPr>
          <a:lstStyle>
            <a:lvl1pPr>
              <a:defRPr sz="2000"/>
            </a:lvl1pPr>
            <a:lvl2pPr>
              <a:defRPr sz="2000"/>
            </a:lvl2pPr>
            <a:lvl3pPr>
              <a:defRPr sz="2000"/>
            </a:lvl3pPr>
            <a:lvl4pPr>
              <a:defRPr sz="2000"/>
            </a:lvl4pPr>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Content Placeholder 7"/>
          <p:cNvSpPr>
            <a:spLocks noGrp="1"/>
          </p:cNvSpPr>
          <p:nvPr>
            <p:ph sz="quarter" idx="15" hasCustomPrompt="1"/>
          </p:nvPr>
        </p:nvSpPr>
        <p:spPr>
          <a:xfrm>
            <a:off x="6096000" y="1362456"/>
            <a:ext cx="2590800" cy="4800600"/>
          </a:xfrm>
        </p:spPr>
        <p:txBody>
          <a:bodyPr>
            <a:normAutofit/>
          </a:bodyPr>
          <a:lstStyle>
            <a:lvl1pPr>
              <a:defRPr sz="2000"/>
            </a:lvl1pPr>
            <a:lvl2pPr>
              <a:defRPr sz="2000"/>
            </a:lvl2pPr>
            <a:lvl3pPr>
              <a:defRPr sz="2000"/>
            </a:lvl3pPr>
            <a:lvl4pPr>
              <a:defRPr sz="2000"/>
            </a:lvl4pPr>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pic>
        <p:nvPicPr>
          <p:cNvPr id="7" name="Picture 6" descr="pillars-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val="108114524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505575"/>
            <a:ext cx="2133600" cy="365125"/>
          </a:xfrm>
          <a:prstGeom prst="rect">
            <a:avLst/>
          </a:prstGeom>
        </p:spPr>
        <p:txBody>
          <a:bodyPr/>
          <a:lstStyle/>
          <a:p>
            <a:endParaRPr lang="en-US" dirty="0"/>
          </a:p>
        </p:txBody>
      </p:sp>
      <p:sp>
        <p:nvSpPr>
          <p:cNvPr id="8" name="Content Placeholder 7"/>
          <p:cNvSpPr>
            <a:spLocks noGrp="1"/>
          </p:cNvSpPr>
          <p:nvPr>
            <p:ph sz="quarter" idx="13"/>
          </p:nvPr>
        </p:nvSpPr>
        <p:spPr>
          <a:xfrm>
            <a:off x="621792" y="1362456"/>
            <a:ext cx="3886200" cy="2352294"/>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4"/>
          </p:nvPr>
        </p:nvSpPr>
        <p:spPr>
          <a:xfrm>
            <a:off x="4787900" y="1362456"/>
            <a:ext cx="3886200" cy="235000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5"/>
          </p:nvPr>
        </p:nvSpPr>
        <p:spPr>
          <a:xfrm>
            <a:off x="621792" y="3927929"/>
            <a:ext cx="3886200" cy="235000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7"/>
          <p:cNvSpPr>
            <a:spLocks noGrp="1"/>
          </p:cNvSpPr>
          <p:nvPr>
            <p:ph sz="quarter" idx="16"/>
          </p:nvPr>
        </p:nvSpPr>
        <p:spPr>
          <a:xfrm>
            <a:off x="4791456" y="3931920"/>
            <a:ext cx="3886200" cy="235000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pillars-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val="135426119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10400" y="6505575"/>
            <a:ext cx="2133600" cy="365125"/>
          </a:xfrm>
          <a:prstGeom prst="rect">
            <a:avLst/>
          </a:prstGeom>
        </p:spPr>
        <p:txBody>
          <a:bodyPr/>
          <a:lstStyle/>
          <a:p>
            <a:endParaRPr lang="en-US" dirty="0"/>
          </a:p>
        </p:txBody>
      </p:sp>
      <p:pic>
        <p:nvPicPr>
          <p:cNvPr id="3" name="Picture 2" descr="pillars-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val="406523515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rve">
    <p:spTree>
      <p:nvGrpSpPr>
        <p:cNvPr id="1" name=""/>
        <p:cNvGrpSpPr/>
        <p:nvPr/>
      </p:nvGrpSpPr>
      <p:grpSpPr>
        <a:xfrm>
          <a:off x="0" y="0"/>
          <a:ext cx="0" cy="0"/>
          <a:chOff x="0" y="0"/>
          <a:chExt cx="0" cy="0"/>
        </a:xfrm>
      </p:grpSpPr>
      <p:sp>
        <p:nvSpPr>
          <p:cNvPr id="4" name="Title 1"/>
          <p:cNvSpPr>
            <a:spLocks noGrp="1"/>
          </p:cNvSpPr>
          <p:nvPr>
            <p:ph type="title"/>
          </p:nvPr>
        </p:nvSpPr>
        <p:spPr>
          <a:xfrm>
            <a:off x="614341" y="704088"/>
            <a:ext cx="8063365" cy="539496"/>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621726" y="1362456"/>
            <a:ext cx="8065074" cy="5129784"/>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2529" y="164592"/>
            <a:ext cx="2798111" cy="179835"/>
          </a:xfrm>
          <a:prstGeom prst="rect">
            <a:avLst/>
          </a:prstGeom>
        </p:spPr>
      </p:pic>
      <p:sp>
        <p:nvSpPr>
          <p:cNvPr id="6" name="Slide Number Placeholder 4"/>
          <p:cNvSpPr>
            <a:spLocks noGrp="1"/>
          </p:cNvSpPr>
          <p:nvPr>
            <p:ph type="sldNum" sz="quarter" idx="12"/>
          </p:nvPr>
        </p:nvSpPr>
        <p:spPr>
          <a:xfrm>
            <a:off x="7010400" y="6505575"/>
            <a:ext cx="2133600" cy="365125"/>
          </a:xfrm>
          <a:prstGeom prst="rect">
            <a:avLst/>
          </a:prstGeom>
        </p:spPr>
        <p:txBody>
          <a:bodyPr/>
          <a:lstStyle/>
          <a:p>
            <a:endParaRPr lang="en-US" dirty="0"/>
          </a:p>
        </p:txBody>
      </p:sp>
    </p:spTree>
    <p:extLst>
      <p:ext uri="{BB962C8B-B14F-4D97-AF65-F5344CB8AC3E}">
        <p14:creationId xmlns:p14="http://schemas.microsoft.com/office/powerpoint/2010/main" val="406523515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 Va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10400" y="6505575"/>
            <a:ext cx="2133600" cy="365125"/>
          </a:xfrm>
          <a:prstGeom prst="rect">
            <a:avLst/>
          </a:prstGeom>
        </p:spPr>
        <p:txBody>
          <a:bodyPr/>
          <a:lstStyle/>
          <a:p>
            <a:endParaRPr lang="en-US" dirty="0"/>
          </a:p>
        </p:txBody>
      </p:sp>
      <p:sp>
        <p:nvSpPr>
          <p:cNvPr id="4" name="Title 1"/>
          <p:cNvSpPr>
            <a:spLocks noGrp="1"/>
          </p:cNvSpPr>
          <p:nvPr>
            <p:ph type="title"/>
          </p:nvPr>
        </p:nvSpPr>
        <p:spPr>
          <a:xfrm>
            <a:off x="614341" y="704088"/>
            <a:ext cx="8063365" cy="539496"/>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621726" y="1362456"/>
            <a:ext cx="8065074" cy="5129784"/>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2529" y="164592"/>
            <a:ext cx="2798111" cy="179835"/>
          </a:xfrm>
          <a:prstGeom prst="rect">
            <a:avLst/>
          </a:prstGeom>
        </p:spPr>
      </p:pic>
    </p:spTree>
    <p:extLst>
      <p:ext uri="{BB962C8B-B14F-4D97-AF65-F5344CB8AC3E}">
        <p14:creationId xmlns:p14="http://schemas.microsoft.com/office/powerpoint/2010/main" val="4065235155"/>
      </p:ext>
    </p:extLst>
  </p:cSld>
  <p:clrMapOvr>
    <a:masterClrMapping/>
  </p:clrMapOvr>
  <p:transitio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341" y="705948"/>
            <a:ext cx="8063365" cy="53865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1726" y="1358900"/>
            <a:ext cx="8065074" cy="51308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882396"/>
          </a:xfrm>
          <a:prstGeom prst="rect">
            <a:avLst/>
          </a:prstGeom>
        </p:spPr>
      </p:pic>
      <p:sp>
        <p:nvSpPr>
          <p:cNvPr id="7" name="Slide Number Placeholder 5"/>
          <p:cNvSpPr txBox="1">
            <a:spLocks/>
          </p:cNvSpPr>
          <p:nvPr userDrawn="1"/>
        </p:nvSpPr>
        <p:spPr>
          <a:xfrm>
            <a:off x="94793" y="6474579"/>
            <a:ext cx="4876146"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rgbClr val="404040"/>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Verisk Insurance Solutions   </a:t>
            </a:r>
            <a:r>
              <a:rPr lang="en-US" sz="900" dirty="0" smtClean="0"/>
              <a:t>|   ISO   AIR Worldwide   Xactware</a:t>
            </a:r>
            <a:endParaRPr lang="en-US" sz="900" dirty="0"/>
          </a:p>
        </p:txBody>
      </p:sp>
      <p:sp>
        <p:nvSpPr>
          <p:cNvPr id="12" name="Rectangle 11"/>
          <p:cNvSpPr/>
          <p:nvPr userDrawn="1"/>
        </p:nvSpPr>
        <p:spPr>
          <a:xfrm>
            <a:off x="0" y="6705600"/>
            <a:ext cx="5562600" cy="200055"/>
          </a:xfrm>
          <a:prstGeom prst="rect">
            <a:avLst/>
          </a:prstGeom>
        </p:spPr>
        <p:txBody>
          <a:bodyPr wrap="square">
            <a:spAutoFit/>
          </a:bodyPr>
          <a:lstStyle/>
          <a:p>
            <a:r>
              <a:rPr lang="en-US" sz="700" kern="1200" dirty="0" smtClean="0">
                <a:solidFill>
                  <a:schemeClr val="bg1">
                    <a:lumMod val="50000"/>
                  </a:schemeClr>
                </a:solidFill>
                <a:effectLst/>
                <a:latin typeface="+mn-lt"/>
                <a:ea typeface="+mn-ea"/>
                <a:cs typeface="+mn-cs"/>
              </a:rPr>
              <a:t>© 2015 Verisk Analytics, Inc.  All rights reserved.  Confidential</a:t>
            </a:r>
            <a:r>
              <a:rPr lang="en-US" sz="700" kern="1200" baseline="0" dirty="0" smtClean="0">
                <a:solidFill>
                  <a:schemeClr val="bg1">
                    <a:lumMod val="50000"/>
                  </a:schemeClr>
                </a:solidFill>
                <a:effectLst/>
                <a:latin typeface="+mn-lt"/>
                <a:ea typeface="+mn-ea"/>
                <a:cs typeface="+mn-cs"/>
              </a:rPr>
              <a:t> </a:t>
            </a:r>
            <a:r>
              <a:rPr lang="en-US" sz="700" kern="1200" dirty="0" smtClean="0">
                <a:solidFill>
                  <a:schemeClr val="bg1">
                    <a:lumMod val="50000"/>
                  </a:schemeClr>
                </a:solidFill>
                <a:effectLst/>
                <a:latin typeface="+mn-lt"/>
                <a:ea typeface="+mn-ea"/>
                <a:cs typeface="+mn-cs"/>
              </a:rPr>
              <a:t>and Proprietary            </a:t>
            </a:r>
            <a:endParaRPr lang="en-US" sz="700" kern="1200" dirty="0">
              <a:solidFill>
                <a:schemeClr val="bg1">
                  <a:lumMod val="50000"/>
                </a:schemeClr>
              </a:solidFill>
              <a:effectLst/>
              <a:latin typeface="+mn-lt"/>
              <a:ea typeface="+mn-ea"/>
              <a:cs typeface="+mn-cs"/>
            </a:endParaRPr>
          </a:p>
        </p:txBody>
      </p:sp>
      <p:pic>
        <p:nvPicPr>
          <p:cNvPr id="14" name="Picture 13" descr="Untitled-1.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9365" y="98556"/>
            <a:ext cx="269748" cy="271272"/>
          </a:xfrm>
          <a:prstGeom prst="rect">
            <a:avLst/>
          </a:prstGeom>
        </p:spPr>
      </p:pic>
      <p:sp>
        <p:nvSpPr>
          <p:cNvPr id="8" name="Slide Number Placeholder 5"/>
          <p:cNvSpPr>
            <a:spLocks noGrp="1"/>
          </p:cNvSpPr>
          <p:nvPr>
            <p:ph type="sldNum" sz="quarter" idx="4"/>
          </p:nvPr>
        </p:nvSpPr>
        <p:spPr>
          <a:xfrm>
            <a:off x="7010400" y="6505575"/>
            <a:ext cx="2133600" cy="365125"/>
          </a:xfrm>
          <a:prstGeom prst="rect">
            <a:avLst/>
          </a:prstGeom>
        </p:spPr>
        <p:txBody>
          <a:bodyPr/>
          <a:lstStyle>
            <a:lvl1pPr algn="r">
              <a:defRPr sz="1100"/>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5" r:id="rId4"/>
    <p:sldLayoutId id="2147483666" r:id="rId5"/>
    <p:sldLayoutId id="2147483667" r:id="rId6"/>
    <p:sldLayoutId id="2147483661" r:id="rId7"/>
    <p:sldLayoutId id="2147483670" r:id="rId8"/>
    <p:sldLayoutId id="2147483671" r:id="rId9"/>
    <p:sldLayoutId id="2147483672" r:id="rId10"/>
    <p:sldLayoutId id="2147483674" r:id="rId11"/>
    <p:sldLayoutId id="2147483664" r:id="rId12"/>
    <p:sldLayoutId id="2147483662" r:id="rId13"/>
  </p:sldLayoutIdLst>
  <p:transition spd="slow"/>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sz="3600" b="1" kern="1200">
          <a:solidFill>
            <a:schemeClr val="tx2">
              <a:lumMod val="75000"/>
            </a:schemeClr>
          </a:solidFill>
          <a:effectLst/>
          <a:latin typeface="Century Gothic" panose="020B0502020202020204" pitchFamily="34" charset="0"/>
          <a:ea typeface="+mj-ea"/>
          <a:cs typeface="+mj-cs"/>
        </a:defRPr>
      </a:lvl1pPr>
    </p:titleStyle>
    <p:bodyStyle>
      <a:lvl1pPr marL="182563" indent="-182563" algn="l" defTabSz="914400" rtl="0" eaLnBrk="1" latinLnBrk="0" hangingPunct="1">
        <a:spcBef>
          <a:spcPts val="200"/>
        </a:spcBef>
        <a:buFont typeface="Arial" pitchFamily="34" charset="0"/>
        <a:buChar char="•"/>
        <a:defRPr sz="2800" kern="1200">
          <a:solidFill>
            <a:schemeClr val="tx1"/>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2400" kern="1200">
          <a:solidFill>
            <a:schemeClr val="tx1"/>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2400" kern="1200">
          <a:solidFill>
            <a:schemeClr val="tx1"/>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4800" dirty="0" smtClean="0"/>
              <a:t>Using Data </a:t>
            </a:r>
            <a:r>
              <a:rPr lang="en-US" sz="4800" smtClean="0"/>
              <a:t>to improve the </a:t>
            </a:r>
            <a:r>
              <a:rPr lang="en-US" sz="4800" dirty="0" smtClean="0"/>
              <a:t>Workers </a:t>
            </a:r>
            <a:r>
              <a:rPr lang="en-US" sz="4800" dirty="0"/>
              <a:t>Compensation </a:t>
            </a:r>
            <a:r>
              <a:rPr lang="en-US" sz="4800" smtClean="0"/>
              <a:t>Underwriting results</a:t>
            </a:r>
            <a:r>
              <a:rPr lang="en-US" sz="4800" dirty="0" smtClean="0"/>
              <a:t/>
            </a:r>
            <a:br>
              <a:rPr lang="en-US" sz="4800" dirty="0" smtClean="0"/>
            </a:br>
            <a:r>
              <a:rPr lang="en-US" sz="4800" dirty="0" smtClean="0"/>
              <a:t/>
            </a:r>
            <a:br>
              <a:rPr lang="en-US" sz="4800" dirty="0" smtClean="0"/>
            </a:br>
            <a:endParaRPr lang="en-US" sz="3200" b="0" dirty="0"/>
          </a:p>
        </p:txBody>
      </p:sp>
      <p:sp>
        <p:nvSpPr>
          <p:cNvPr id="2" name="Subtitle 1"/>
          <p:cNvSpPr>
            <a:spLocks noGrp="1"/>
          </p:cNvSpPr>
          <p:nvPr>
            <p:ph type="subTitle" idx="1"/>
          </p:nvPr>
        </p:nvSpPr>
        <p:spPr>
          <a:xfrm>
            <a:off x="2857503" y="6175502"/>
            <a:ext cx="6005194" cy="568880"/>
          </a:xfrm>
        </p:spPr>
        <p:txBody>
          <a:bodyPr>
            <a:normAutofit/>
          </a:bodyPr>
          <a:lstStyle/>
          <a:p>
            <a:pPr algn="r"/>
            <a:r>
              <a:rPr lang="en-US" sz="1600" dirty="0" smtClean="0"/>
              <a:t>June, </a:t>
            </a:r>
            <a:r>
              <a:rPr lang="en-US" sz="1600" dirty="0" smtClean="0"/>
              <a:t>2016</a:t>
            </a:r>
            <a:endParaRPr lang="en-US" sz="160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22" y="719011"/>
            <a:ext cx="8412093" cy="538652"/>
          </a:xfrm>
        </p:spPr>
        <p:txBody>
          <a:bodyPr>
            <a:noAutofit/>
          </a:bodyPr>
          <a:lstStyle/>
          <a:p>
            <a:r>
              <a:rPr lang="en-US" sz="2800" dirty="0"/>
              <a:t>E</a:t>
            </a:r>
            <a:r>
              <a:rPr lang="en-US" sz="2800" dirty="0" smtClean="0"/>
              <a:t>mployee size, </a:t>
            </a:r>
            <a:r>
              <a:rPr lang="en-US" sz="2800" dirty="0" smtClean="0"/>
              <a:t>business classification, and </a:t>
            </a:r>
            <a:r>
              <a:rPr lang="en-US" sz="2800" dirty="0" smtClean="0"/>
              <a:t>management capabilities </a:t>
            </a:r>
            <a:r>
              <a:rPr lang="en-US" sz="2800" dirty="0" smtClean="0"/>
              <a:t>are important </a:t>
            </a:r>
            <a:r>
              <a:rPr lang="en-US" sz="2800" dirty="0" smtClean="0"/>
              <a:t>criteria for proper risk selection and pricing</a:t>
            </a:r>
            <a:endParaRPr lang="en-US" sz="2800" dirty="0"/>
          </a:p>
        </p:txBody>
      </p:sp>
      <p:pic>
        <p:nvPicPr>
          <p:cNvPr id="7" name="Picture 6"/>
          <p:cNvPicPr>
            <a:picLocks noChangeAspect="1"/>
          </p:cNvPicPr>
          <p:nvPr/>
        </p:nvPicPr>
        <p:blipFill>
          <a:blip r:embed="rId2"/>
          <a:stretch>
            <a:fillRect/>
          </a:stretch>
        </p:blipFill>
        <p:spPr>
          <a:xfrm>
            <a:off x="4234114" y="3268493"/>
            <a:ext cx="4297044" cy="2954218"/>
          </a:xfrm>
          <a:prstGeom prst="rect">
            <a:avLst/>
          </a:prstGeom>
        </p:spPr>
      </p:pic>
      <p:sp>
        <p:nvSpPr>
          <p:cNvPr id="8" name="Content Placeholder 2"/>
          <p:cNvSpPr>
            <a:spLocks noGrp="1"/>
          </p:cNvSpPr>
          <p:nvPr>
            <p:ph idx="1"/>
          </p:nvPr>
        </p:nvSpPr>
        <p:spPr>
          <a:xfrm>
            <a:off x="534177" y="2261346"/>
            <a:ext cx="8065074" cy="4596654"/>
          </a:xfrm>
        </p:spPr>
        <p:txBody>
          <a:bodyPr>
            <a:normAutofit/>
          </a:bodyPr>
          <a:lstStyle/>
          <a:p>
            <a:pPr marL="274320">
              <a:lnSpc>
                <a:spcPct val="150000"/>
              </a:lnSpc>
              <a:spcAft>
                <a:spcPts val="300"/>
              </a:spcAft>
            </a:pPr>
            <a:r>
              <a:rPr lang="en-US" sz="2100">
                <a:solidFill>
                  <a:schemeClr val="tx1">
                    <a:lumMod val="75000"/>
                    <a:lumOff val="25000"/>
                  </a:schemeClr>
                </a:solidFill>
              </a:rPr>
              <a:t>Employee </a:t>
            </a:r>
            <a:r>
              <a:rPr lang="en-US" sz="2100" smtClean="0">
                <a:solidFill>
                  <a:schemeClr val="tx1">
                    <a:lumMod val="75000"/>
                    <a:lumOff val="25000"/>
                  </a:schemeClr>
                </a:solidFill>
              </a:rPr>
              <a:t>count</a:t>
            </a:r>
          </a:p>
          <a:p>
            <a:pPr marL="274320">
              <a:lnSpc>
                <a:spcPct val="150000"/>
              </a:lnSpc>
              <a:spcAft>
                <a:spcPts val="300"/>
              </a:spcAft>
            </a:pPr>
            <a:r>
              <a:rPr lang="en-US" sz="2100" smtClean="0">
                <a:solidFill>
                  <a:schemeClr val="tx1">
                    <a:lumMod val="75000"/>
                    <a:lumOff val="25000"/>
                  </a:schemeClr>
                </a:solidFill>
              </a:rPr>
              <a:t>Business Classification</a:t>
            </a:r>
          </a:p>
          <a:p>
            <a:pPr marL="274320">
              <a:lnSpc>
                <a:spcPct val="150000"/>
              </a:lnSpc>
              <a:spcAft>
                <a:spcPts val="300"/>
              </a:spcAft>
            </a:pPr>
            <a:r>
              <a:rPr lang="en-US" sz="2100" smtClean="0">
                <a:solidFill>
                  <a:schemeClr val="tx1">
                    <a:lumMod val="75000"/>
                    <a:lumOff val="25000"/>
                  </a:schemeClr>
                </a:solidFill>
              </a:rPr>
              <a:t>Management </a:t>
            </a:r>
            <a:r>
              <a:rPr lang="en-US" sz="2100" dirty="0">
                <a:solidFill>
                  <a:schemeClr val="tx1">
                    <a:lumMod val="75000"/>
                    <a:lumOff val="25000"/>
                  </a:schemeClr>
                </a:solidFill>
              </a:rPr>
              <a:t>capabilities </a:t>
            </a:r>
          </a:p>
        </p:txBody>
      </p:sp>
      <p:sp>
        <p:nvSpPr>
          <p:cNvPr id="9" name="Slide Number Placeholder 3"/>
          <p:cNvSpPr>
            <a:spLocks noGrp="1"/>
          </p:cNvSpPr>
          <p:nvPr>
            <p:ph type="sldNum" sz="quarter" idx="12"/>
          </p:nvPr>
        </p:nvSpPr>
        <p:spPr>
          <a:xfrm>
            <a:off x="7010400" y="6505575"/>
            <a:ext cx="2133600" cy="365125"/>
          </a:xfrm>
        </p:spPr>
        <p:txBody>
          <a:bodyPr/>
          <a:lstStyle/>
          <a:p>
            <a:fld id="{98C1AAA7-3584-431F-B171-B6E97BC46D5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92874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 Workers Compensation case study </a:t>
            </a:r>
            <a:r>
              <a:rPr lang="en-US" sz="2400" dirty="0" smtClean="0"/>
              <a:t>on proper data usage uncovered </a:t>
            </a:r>
            <a:r>
              <a:rPr lang="en-US" sz="2400" dirty="0" smtClean="0"/>
              <a:t>the estimated </a:t>
            </a:r>
            <a:r>
              <a:rPr lang="en-US" sz="2400" dirty="0"/>
              <a:t>premium for </a:t>
            </a:r>
            <a:r>
              <a:rPr lang="en-US" sz="2400" dirty="0" smtClean="0"/>
              <a:t>risk was </a:t>
            </a:r>
            <a:r>
              <a:rPr lang="en-US" sz="2400" dirty="0"/>
              <a:t>almost $100,000 more than original carrier </a:t>
            </a:r>
            <a:r>
              <a:rPr lang="en-US" sz="2400" dirty="0" smtClean="0"/>
              <a:t>estimate </a:t>
            </a:r>
            <a:endParaRPr lang="en-US" sz="2400"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11</a:t>
            </a:fld>
            <a:endParaRPr lang="en-US" dirty="0"/>
          </a:p>
        </p:txBody>
      </p:sp>
      <p:grpSp>
        <p:nvGrpSpPr>
          <p:cNvPr id="19" name="Group 18"/>
          <p:cNvGrpSpPr/>
          <p:nvPr/>
        </p:nvGrpSpPr>
        <p:grpSpPr>
          <a:xfrm>
            <a:off x="4389127" y="2104188"/>
            <a:ext cx="4297680" cy="1701572"/>
            <a:chOff x="4508392" y="2104188"/>
            <a:chExt cx="4297680" cy="1701572"/>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84" t="29520" r="42258" b="42929"/>
            <a:stretch/>
          </p:blipFill>
          <p:spPr bwMode="auto">
            <a:xfrm>
              <a:off x="4508392" y="2104188"/>
              <a:ext cx="4297680" cy="1701572"/>
            </a:xfrm>
            <a:prstGeom prst="rect">
              <a:avLst/>
            </a:prstGeom>
            <a:noFill/>
            <a:ln w="9525">
              <a:solidFill>
                <a:srgbClr val="595959"/>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574828" y="2466748"/>
              <a:ext cx="1953193" cy="2654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00518" y="2732219"/>
              <a:ext cx="1705554" cy="86063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2"/>
          <p:cNvSpPr>
            <a:spLocks noGrp="1"/>
          </p:cNvSpPr>
          <p:nvPr>
            <p:ph idx="1"/>
          </p:nvPr>
        </p:nvSpPr>
        <p:spPr>
          <a:xfrm>
            <a:off x="601648" y="2192583"/>
            <a:ext cx="2857170" cy="1567186"/>
          </a:xfrm>
          <a:solidFill>
            <a:schemeClr val="accent1">
              <a:lumMod val="20000"/>
              <a:lumOff val="80000"/>
              <a:alpha val="33000"/>
            </a:schemeClr>
          </a:solidFill>
          <a:ln>
            <a:solidFill>
              <a:schemeClr val="tx1">
                <a:lumMod val="50000"/>
                <a:lumOff val="50000"/>
              </a:schemeClr>
            </a:solidFill>
          </a:ln>
          <a:effectLst/>
        </p:spPr>
        <p:txBody>
          <a:bodyPr lIns="91440" tIns="91440" rIns="91440" bIns="91440">
            <a:normAutofit fontScale="92500" lnSpcReduction="10000"/>
          </a:bodyPr>
          <a:lstStyle/>
          <a:p>
            <a:pPr marL="0" indent="0">
              <a:spcBef>
                <a:spcPts val="0"/>
              </a:spcBef>
              <a:spcAft>
                <a:spcPts val="1200"/>
              </a:spcAft>
              <a:buNone/>
            </a:pPr>
            <a:r>
              <a:rPr lang="en-US" sz="1400" b="1" dirty="0" smtClean="0"/>
              <a:t>Initial carrier records </a:t>
            </a:r>
          </a:p>
          <a:p>
            <a:pPr marL="230188" indent="-119063">
              <a:spcBef>
                <a:spcPts val="0"/>
              </a:spcBef>
              <a:spcAft>
                <a:spcPts val="1200"/>
              </a:spcAft>
            </a:pPr>
            <a:r>
              <a:rPr lang="en-US" sz="1400" dirty="0" smtClean="0"/>
              <a:t>Heating and </a:t>
            </a:r>
            <a:r>
              <a:rPr lang="en-US" sz="1400" dirty="0"/>
              <a:t>Air Conditioning </a:t>
            </a:r>
            <a:r>
              <a:rPr lang="en-US" sz="1400" dirty="0" smtClean="0"/>
              <a:t>contractor in CA</a:t>
            </a:r>
          </a:p>
          <a:p>
            <a:pPr marL="230188" indent="-119063">
              <a:spcBef>
                <a:spcPts val="0"/>
              </a:spcBef>
              <a:spcAft>
                <a:spcPts val="1200"/>
              </a:spcAft>
            </a:pPr>
            <a:r>
              <a:rPr lang="en-US" sz="1400" dirty="0" smtClean="0"/>
              <a:t>Number of employees is 3</a:t>
            </a:r>
          </a:p>
          <a:p>
            <a:pPr marL="230188" indent="-119063">
              <a:spcBef>
                <a:spcPts val="0"/>
              </a:spcBef>
              <a:spcAft>
                <a:spcPts val="1200"/>
              </a:spcAft>
            </a:pPr>
            <a:r>
              <a:rPr lang="en-US" sz="1400" dirty="0" smtClean="0"/>
              <a:t>Total payroll is $160K</a:t>
            </a:r>
          </a:p>
        </p:txBody>
      </p:sp>
      <p:sp>
        <p:nvSpPr>
          <p:cNvPr id="10" name="Right Arrow 9"/>
          <p:cNvSpPr/>
          <p:nvPr/>
        </p:nvSpPr>
        <p:spPr>
          <a:xfrm>
            <a:off x="3739101" y="2572899"/>
            <a:ext cx="419100" cy="609601"/>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10530" y="1829519"/>
            <a:ext cx="2238113" cy="276999"/>
          </a:xfrm>
          <a:prstGeom prst="rect">
            <a:avLst/>
          </a:prstGeom>
        </p:spPr>
        <p:txBody>
          <a:bodyPr wrap="none">
            <a:spAutoFit/>
          </a:bodyPr>
          <a:lstStyle/>
          <a:p>
            <a:r>
              <a:rPr lang="en-US" sz="1200" b="1" dirty="0" smtClean="0">
                <a:solidFill>
                  <a:schemeClr val="accent1"/>
                </a:solidFill>
                <a:latin typeface="Century Gothic" panose="020B0502020202020204" pitchFamily="34" charset="0"/>
              </a:rPr>
              <a:t>Available point of sale data</a:t>
            </a:r>
            <a:endParaRPr lang="en-US" sz="1200" b="1" dirty="0">
              <a:solidFill>
                <a:schemeClr val="accent1"/>
              </a:solidFill>
              <a:latin typeface="Century Gothic" panose="020B0502020202020204" pitchFamily="34" charset="0"/>
            </a:endParaRPr>
          </a:p>
        </p:txBody>
      </p:sp>
      <p:sp>
        <p:nvSpPr>
          <p:cNvPr id="12" name="Content Placeholder 2"/>
          <p:cNvSpPr txBox="1">
            <a:spLocks/>
          </p:cNvSpPr>
          <p:nvPr/>
        </p:nvSpPr>
        <p:spPr>
          <a:xfrm>
            <a:off x="1599863" y="4377113"/>
            <a:ext cx="5708372" cy="266700"/>
          </a:xfrm>
          <a:prstGeom prst="rect">
            <a:avLst/>
          </a:prstGeom>
        </p:spPr>
        <p:txBody>
          <a:bodyPr vert="horz" lIns="0" tIns="0" rIns="0" bIns="0" rtlCol="0">
            <a:normAutofit/>
          </a:bodyPr>
          <a:lstStyle>
            <a:lvl1pPr marL="182563" indent="-182563" algn="l" defTabSz="914400" rtl="0" eaLnBrk="1" latinLnBrk="0" hangingPunct="1">
              <a:spcBef>
                <a:spcPts val="200"/>
              </a:spcBef>
              <a:buFont typeface="Arial" pitchFamily="34" charset="0"/>
              <a:buChar char="•"/>
              <a:defRPr sz="2800" kern="1200">
                <a:solidFill>
                  <a:schemeClr val="tx1"/>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2400" kern="1200">
                <a:solidFill>
                  <a:schemeClr val="tx1"/>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2400" kern="1200">
                <a:solidFill>
                  <a:schemeClr val="tx1"/>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1400" dirty="0" smtClean="0">
                <a:solidFill>
                  <a:srgbClr val="0078AE"/>
                </a:solidFill>
              </a:rPr>
              <a:t>Carrier confirmed 27 employees</a:t>
            </a:r>
          </a:p>
        </p:txBody>
      </p:sp>
      <p:graphicFrame>
        <p:nvGraphicFramePr>
          <p:cNvPr id="13" name="Table 12"/>
          <p:cNvGraphicFramePr>
            <a:graphicFrameLocks noGrp="1"/>
          </p:cNvGraphicFramePr>
          <p:nvPr>
            <p:extLst>
              <p:ext uri="{D42A27DB-BD31-4B8C-83A1-F6EECF244321}">
                <p14:modId xmlns:p14="http://schemas.microsoft.com/office/powerpoint/2010/main" val="867027471"/>
              </p:ext>
            </p:extLst>
          </p:nvPr>
        </p:nvGraphicFramePr>
        <p:xfrm>
          <a:off x="1122153" y="4699367"/>
          <a:ext cx="6663792" cy="1645920"/>
        </p:xfrm>
        <a:graphic>
          <a:graphicData uri="http://schemas.openxmlformats.org/drawingml/2006/table">
            <a:tbl>
              <a:tblPr firstRow="1" bandRow="1">
                <a:tableStyleId>{69CF1AB2-1976-4502-BF36-3FF5EA218861}</a:tableStyleId>
              </a:tblPr>
              <a:tblGrid>
                <a:gridCol w="3331896"/>
                <a:gridCol w="3331896"/>
              </a:tblGrid>
              <a:tr h="254418">
                <a:tc>
                  <a:txBody>
                    <a:bodyPr/>
                    <a:lstStyle/>
                    <a:p>
                      <a:pPr algn="ctr"/>
                      <a:r>
                        <a:rPr lang="en-US" sz="1200" b="0" dirty="0" smtClean="0">
                          <a:solidFill>
                            <a:schemeClr val="bg1"/>
                          </a:solidFill>
                          <a:latin typeface="Century Gothic"/>
                          <a:cs typeface="Century Gothic"/>
                        </a:rPr>
                        <a:t>Carrier: Original</a:t>
                      </a:r>
                      <a:endParaRPr lang="en-US" sz="1200" b="0" dirty="0">
                        <a:solidFill>
                          <a:schemeClr val="bg1"/>
                        </a:solidFill>
                        <a:latin typeface="Century Gothic"/>
                        <a:cs typeface="Century Gothic"/>
                      </a:endParaRPr>
                    </a:p>
                  </a:txBody>
                  <a:tcPr anchor="ctr">
                    <a:solidFill>
                      <a:schemeClr val="accent1">
                        <a:lumMod val="75000"/>
                      </a:schemeClr>
                    </a:solidFill>
                  </a:tcPr>
                </a:tc>
                <a:tc>
                  <a:txBody>
                    <a:bodyPr/>
                    <a:lstStyle/>
                    <a:p>
                      <a:pPr algn="ctr"/>
                      <a:r>
                        <a:rPr lang="en-US" sz="1200" b="0" dirty="0" smtClean="0">
                          <a:solidFill>
                            <a:schemeClr val="bg1"/>
                          </a:solidFill>
                          <a:latin typeface="Century Gothic"/>
                          <a:cs typeface="Century Gothic"/>
                        </a:rPr>
                        <a:t>Carrier: </a:t>
                      </a:r>
                      <a:r>
                        <a:rPr lang="en-US" sz="1200" b="0" dirty="0" smtClean="0">
                          <a:solidFill>
                            <a:schemeClr val="bg1"/>
                          </a:solidFill>
                          <a:latin typeface="Century Gothic"/>
                          <a:cs typeface="Century Gothic"/>
                        </a:rPr>
                        <a:t>After</a:t>
                      </a:r>
                      <a:endParaRPr lang="en-US" sz="1200" b="0" dirty="0">
                        <a:solidFill>
                          <a:schemeClr val="bg1"/>
                        </a:solidFill>
                        <a:latin typeface="Century Gothic"/>
                        <a:cs typeface="Century Gothic"/>
                      </a:endParaRPr>
                    </a:p>
                  </a:txBody>
                  <a:tcPr anchor="ctr">
                    <a:solidFill>
                      <a:schemeClr val="accent1">
                        <a:lumMod val="75000"/>
                      </a:schemeClr>
                    </a:solidFill>
                  </a:tcPr>
                </a:tc>
              </a:tr>
              <a:tr h="254418">
                <a:tc>
                  <a:txBody>
                    <a:bodyPr/>
                    <a:lstStyle/>
                    <a:p>
                      <a:pPr marL="0" lvl="0" indent="0" algn="ctr">
                        <a:buFont typeface="Arial" panose="020B0604020202020204" pitchFamily="34" charset="0"/>
                        <a:buNone/>
                      </a:pPr>
                      <a:r>
                        <a:rPr lang="en-US" sz="1200" dirty="0" smtClean="0">
                          <a:latin typeface="Century Gothic"/>
                          <a:cs typeface="Century Gothic"/>
                        </a:rPr>
                        <a:t>Number of employees = 3</a:t>
                      </a:r>
                      <a:endParaRPr lang="en-US" sz="1200" dirty="0">
                        <a:latin typeface="Century Gothic"/>
                        <a:cs typeface="Century Gothic"/>
                      </a:endParaRPr>
                    </a:p>
                  </a:txBody>
                  <a:tcPr anchor="ctr"/>
                </a:tc>
                <a:tc>
                  <a:txBody>
                    <a:bodyPr/>
                    <a:lstStyle/>
                    <a:p>
                      <a:pPr marL="0" indent="0" algn="ctr">
                        <a:buFont typeface="Arial" panose="020B0604020202020204" pitchFamily="34" charset="0"/>
                        <a:buNone/>
                      </a:pPr>
                      <a:r>
                        <a:rPr lang="en-US" sz="1200" dirty="0" smtClean="0">
                          <a:latin typeface="Century Gothic"/>
                          <a:cs typeface="Century Gothic"/>
                        </a:rPr>
                        <a:t>Number of employees = 27</a:t>
                      </a:r>
                    </a:p>
                  </a:txBody>
                  <a:tcPr anchor="ctr"/>
                </a:tc>
              </a:tr>
              <a:tr h="254418">
                <a:tc>
                  <a:txBody>
                    <a:bodyPr/>
                    <a:lstStyle/>
                    <a:p>
                      <a:pPr marL="0" lvl="0" indent="0" algn="ctr">
                        <a:buFont typeface="Arial" panose="020B0604020202020204" pitchFamily="34" charset="0"/>
                        <a:buNone/>
                      </a:pPr>
                      <a:r>
                        <a:rPr lang="en-US" sz="1200" dirty="0" smtClean="0">
                          <a:latin typeface="Century Gothic"/>
                          <a:cs typeface="Century Gothic"/>
                        </a:rPr>
                        <a:t>Payroll = $160,000</a:t>
                      </a:r>
                      <a:endParaRPr lang="en-US" sz="1200" dirty="0">
                        <a:latin typeface="Century Gothic"/>
                        <a:cs typeface="Century Gothic"/>
                      </a:endParaRPr>
                    </a:p>
                  </a:txBody>
                  <a:tcPr anchor="ctr"/>
                </a:tc>
                <a:tc>
                  <a:txBody>
                    <a:bodyPr/>
                    <a:lstStyle/>
                    <a:p>
                      <a:pPr marL="0" indent="0" algn="ctr">
                        <a:buFont typeface="Arial" panose="020B0604020202020204" pitchFamily="34" charset="0"/>
                        <a:buNone/>
                      </a:pPr>
                      <a:r>
                        <a:rPr lang="en-US" sz="1200" dirty="0" smtClean="0">
                          <a:latin typeface="Century Gothic"/>
                          <a:cs typeface="Century Gothic"/>
                        </a:rPr>
                        <a:t>Assuming $53,333 pay per worker</a:t>
                      </a:r>
                      <a:endParaRPr lang="en-US" sz="1200" dirty="0">
                        <a:latin typeface="Century Gothic"/>
                        <a:cs typeface="Century Gothic"/>
                      </a:endParaRPr>
                    </a:p>
                  </a:txBody>
                  <a:tcPr anchor="ctr"/>
                </a:tc>
              </a:tr>
              <a:tr h="254418">
                <a:tc>
                  <a:txBody>
                    <a:bodyPr/>
                    <a:lstStyle/>
                    <a:p>
                      <a:pPr marL="0" lvl="0" indent="0" algn="ctr">
                        <a:buFont typeface="Arial" panose="020B0604020202020204" pitchFamily="34" charset="0"/>
                        <a:buNone/>
                      </a:pPr>
                      <a:r>
                        <a:rPr lang="en-US" sz="1200" dirty="0" smtClean="0">
                          <a:latin typeface="Century Gothic"/>
                          <a:cs typeface="Century Gothic"/>
                        </a:rPr>
                        <a:t>WC HVAC contractor code: 5537</a:t>
                      </a:r>
                    </a:p>
                  </a:txBody>
                  <a:tcPr anchor="ctr"/>
                </a:tc>
                <a:tc>
                  <a:txBody>
                    <a:bodyPr/>
                    <a:lstStyle/>
                    <a:p>
                      <a:pPr marL="0" lvl="0" indent="0" algn="ctr">
                        <a:buFont typeface="Arial" panose="020B0604020202020204" pitchFamily="34" charset="0"/>
                        <a:buNone/>
                      </a:pPr>
                      <a:r>
                        <a:rPr lang="en-US" sz="1200" dirty="0" smtClean="0">
                          <a:latin typeface="Century Gothic"/>
                          <a:cs typeface="Century Gothic"/>
                        </a:rPr>
                        <a:t>WC HVAC contractor code: 5537</a:t>
                      </a:r>
                      <a:endParaRPr lang="en-US" sz="1200" dirty="0">
                        <a:latin typeface="Century Gothic"/>
                        <a:cs typeface="Century Gothic"/>
                      </a:endParaRPr>
                    </a:p>
                  </a:txBody>
                  <a:tcPr anchor="ctr"/>
                </a:tc>
              </a:tr>
              <a:tr h="254418">
                <a:tc>
                  <a:txBody>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dirty="0" smtClean="0">
                          <a:latin typeface="Century Gothic"/>
                          <a:cs typeface="Century Gothic"/>
                        </a:rPr>
                        <a:t>WC rate: $7.67/$100 payroll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200" dirty="0" smtClean="0">
                          <a:latin typeface="Century Gothic"/>
                          <a:cs typeface="Century Gothic"/>
                        </a:rPr>
                        <a:t>WC rate: $7.67/$100 payroll</a:t>
                      </a:r>
                    </a:p>
                  </a:txBody>
                  <a:tcPr anchor="ctr"/>
                </a:tc>
              </a:tr>
              <a:tr h="254418">
                <a:tc>
                  <a:txBody>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dirty="0" smtClean="0">
                          <a:latin typeface="Century Gothic"/>
                          <a:cs typeface="Century Gothic"/>
                        </a:rPr>
                        <a:t>Original</a:t>
                      </a:r>
                      <a:r>
                        <a:rPr lang="en-US" sz="1200" baseline="0" dirty="0" smtClean="0">
                          <a:latin typeface="Century Gothic"/>
                          <a:cs typeface="Century Gothic"/>
                        </a:rPr>
                        <a:t> </a:t>
                      </a:r>
                      <a:r>
                        <a:rPr lang="en-US" sz="1200" dirty="0" smtClean="0">
                          <a:latin typeface="Century Gothic"/>
                          <a:cs typeface="Century Gothic"/>
                        </a:rPr>
                        <a:t>premium </a:t>
                      </a:r>
                      <a:r>
                        <a:rPr lang="en-US" sz="1200" dirty="0" smtClean="0">
                          <a:latin typeface="Century Gothic"/>
                          <a:cs typeface="Century Gothic"/>
                        </a:rPr>
                        <a:t>= $12,272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200" dirty="0" smtClean="0">
                          <a:latin typeface="Century Gothic"/>
                          <a:cs typeface="Century Gothic"/>
                        </a:rPr>
                        <a:t>Accurate premium = $110,447</a:t>
                      </a:r>
                    </a:p>
                  </a:txBody>
                  <a:tcPr anchor="ctr"/>
                </a:tc>
              </a:tr>
            </a:tbl>
          </a:graphicData>
        </a:graphic>
      </p:graphicFrame>
      <p:sp>
        <p:nvSpPr>
          <p:cNvPr id="14" name="Isosceles Triangle 13"/>
          <p:cNvSpPr/>
          <p:nvPr/>
        </p:nvSpPr>
        <p:spPr>
          <a:xfrm rot="10800000">
            <a:off x="2938669" y="3959750"/>
            <a:ext cx="3030762" cy="27034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1989" y="1801013"/>
            <a:ext cx="1751876" cy="246221"/>
          </a:xfrm>
          <a:prstGeom prst="rect">
            <a:avLst/>
          </a:prstGeom>
          <a:solidFill>
            <a:schemeClr val="bg2"/>
          </a:solidFill>
          <a:ln>
            <a:solidFill>
              <a:schemeClr val="bg2">
                <a:lumMod val="75000"/>
              </a:schemeClr>
            </a:solidFill>
          </a:ln>
        </p:spPr>
        <p:txBody>
          <a:bodyPr wrap="square">
            <a:spAutoFit/>
          </a:bodyPr>
          <a:lstStyle/>
          <a:p>
            <a:r>
              <a:rPr lang="en-US" sz="1000" b="1" dirty="0" smtClean="0">
                <a:latin typeface="Century Gothic" panose="020B0502020202020204" pitchFamily="34" charset="0"/>
              </a:rPr>
              <a:t>Case </a:t>
            </a:r>
            <a:r>
              <a:rPr lang="en-US" sz="1000" b="1" dirty="0">
                <a:latin typeface="Century Gothic" panose="020B0502020202020204" pitchFamily="34" charset="0"/>
              </a:rPr>
              <a:t>s</a:t>
            </a:r>
            <a:r>
              <a:rPr lang="en-US" sz="1000" b="1" dirty="0" smtClean="0">
                <a:latin typeface="Century Gothic" panose="020B0502020202020204" pitchFamily="34" charset="0"/>
              </a:rPr>
              <a:t>tudy results</a:t>
            </a:r>
            <a:endParaRPr lang="en-US" sz="1000" b="1" dirty="0">
              <a:latin typeface="Century Gothic" panose="020B0502020202020204" pitchFamily="34" charset="0"/>
            </a:endParaRPr>
          </a:p>
        </p:txBody>
      </p:sp>
    </p:spTree>
    <p:extLst>
      <p:ext uri="{BB962C8B-B14F-4D97-AF65-F5344CB8AC3E}">
        <p14:creationId xmlns:p14="http://schemas.microsoft.com/office/powerpoint/2010/main" val="263453889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600" dirty="0" smtClean="0"/>
              <a:t>Governing Class Swap results provide insights into the historical premium impact due to audited results</a:t>
            </a:r>
            <a:endParaRPr lang="en-US" sz="2600" dirty="0"/>
          </a:p>
        </p:txBody>
      </p:sp>
      <p:pic>
        <p:nvPicPr>
          <p:cNvPr id="4" name="Content Placeholder 3" descr="Screen Shot 2016-01-18 at 11.58.14 AM.png"/>
          <p:cNvPicPr>
            <a:picLocks noGrp="1" noChangeAspect="1"/>
          </p:cNvPicPr>
          <p:nvPr>
            <p:ph idx="1"/>
          </p:nvPr>
        </p:nvPicPr>
        <p:blipFill rotWithShape="1">
          <a:blip r:embed="rId3"/>
          <a:srcRect t="8030" b="2591"/>
          <a:stretch/>
        </p:blipFill>
        <p:spPr>
          <a:xfrm>
            <a:off x="350192" y="2607007"/>
            <a:ext cx="8566325" cy="3108960"/>
          </a:xfrm>
        </p:spPr>
      </p:pic>
      <p:sp>
        <p:nvSpPr>
          <p:cNvPr id="5" name="Content Placeholder 2"/>
          <p:cNvSpPr txBox="1">
            <a:spLocks/>
          </p:cNvSpPr>
          <p:nvPr/>
        </p:nvSpPr>
        <p:spPr>
          <a:xfrm>
            <a:off x="518554" y="1882724"/>
            <a:ext cx="8229600" cy="534853"/>
          </a:xfrm>
          <a:prstGeom prst="rect">
            <a:avLst/>
          </a:prstGeom>
        </p:spPr>
        <p:txBody>
          <a:bodyPr vert="horz" lIns="91440" tIns="45720" rIns="91440" bIns="45720" rtlCol="0">
            <a:normAutofit lnSpcReduction="10000"/>
          </a:bodyPr>
          <a:lstStyle/>
          <a:p>
            <a:pPr marL="342900" lvl="0" indent="-342900" algn="ctr" defTabSz="457200">
              <a:spcBef>
                <a:spcPct val="20000"/>
              </a:spcBef>
              <a:defRPr/>
            </a:pPr>
            <a:r>
              <a:rPr lang="en-US" sz="1600" b="1" dirty="0" smtClean="0"/>
              <a:t>Governing </a:t>
            </a:r>
            <a:r>
              <a:rPr lang="en-US" sz="1600" b="1" dirty="0"/>
              <a:t>Class Swap </a:t>
            </a:r>
            <a:r>
              <a:rPr lang="en-US" sz="1600" b="1" dirty="0" smtClean="0"/>
              <a:t>results </a:t>
            </a:r>
            <a:r>
              <a:rPr lang="en-US" sz="1600" b="1" dirty="0" smtClean="0"/>
              <a:t>for </a:t>
            </a:r>
            <a:r>
              <a:rPr lang="en-US" sz="1600" b="1" dirty="0" smtClean="0"/>
              <a:t>policies when an agent or insured reports class code 5606 at policy inception</a:t>
            </a:r>
            <a:endParaRPr kumimoji="0" lang="en-US" sz="1600" b="1" i="0" u="none" strike="noStrike" kern="1200" cap="none" spc="0" normalizeH="0" baseline="0" noProof="0" dirty="0" smtClean="0">
              <a:ln>
                <a:noFill/>
              </a:ln>
              <a:solidFill>
                <a:schemeClr val="tx1"/>
              </a:solidFill>
              <a:effectLst/>
              <a:uLnTx/>
              <a:uFillTx/>
            </a:endParaRPr>
          </a:p>
        </p:txBody>
      </p:sp>
      <p:sp>
        <p:nvSpPr>
          <p:cNvPr id="6" name="Rectangle 5"/>
          <p:cNvSpPr/>
          <p:nvPr/>
        </p:nvSpPr>
        <p:spPr>
          <a:xfrm>
            <a:off x="311914" y="5990681"/>
            <a:ext cx="8316518" cy="261610"/>
          </a:xfrm>
          <a:prstGeom prst="rect">
            <a:avLst/>
          </a:prstGeom>
          <a:noFill/>
        </p:spPr>
        <p:txBody>
          <a:bodyPr wrap="square">
            <a:spAutoFit/>
          </a:bodyPr>
          <a:lstStyle/>
          <a:p>
            <a:pPr>
              <a:spcBef>
                <a:spcPct val="20000"/>
              </a:spcBef>
              <a:defRPr/>
            </a:pPr>
            <a:r>
              <a:rPr lang="en-US" sz="1100" dirty="0" smtClean="0"/>
              <a:t>In this example 6.9% of the audits resulted in changing the governing class code to code 5645 which has a 35% impact on premium </a:t>
            </a:r>
          </a:p>
        </p:txBody>
      </p:sp>
      <p:sp>
        <p:nvSpPr>
          <p:cNvPr id="7" name="Slide Number Placeholder 3"/>
          <p:cNvSpPr>
            <a:spLocks noGrp="1"/>
          </p:cNvSpPr>
          <p:nvPr>
            <p:ph type="sldNum" sz="quarter" idx="12"/>
          </p:nvPr>
        </p:nvSpPr>
        <p:spPr>
          <a:xfrm>
            <a:off x="7010400" y="6505575"/>
            <a:ext cx="2133600" cy="365125"/>
          </a:xfrm>
        </p:spPr>
        <p:txBody>
          <a:bodyPr/>
          <a:lstStyle/>
          <a:p>
            <a:fld id="{98C1AAA7-3584-431F-B171-B6E97BC46D5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3972107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t>Low credit score could raise a “red flag” on management capabilities</a:t>
            </a:r>
            <a:r>
              <a:rPr lang="en-US" b="0" dirty="0"/>
              <a:t/>
            </a:r>
            <a:br>
              <a:rPr lang="en-US" b="0" dirty="0"/>
            </a:br>
            <a:endParaRPr lang="en-US" b="0" dirty="0"/>
          </a:p>
        </p:txBody>
      </p:sp>
      <p:sp>
        <p:nvSpPr>
          <p:cNvPr id="3" name="Content Placeholder 2"/>
          <p:cNvSpPr>
            <a:spLocks noGrp="1"/>
          </p:cNvSpPr>
          <p:nvPr>
            <p:ph idx="1"/>
          </p:nvPr>
        </p:nvSpPr>
        <p:spPr>
          <a:xfrm>
            <a:off x="272309" y="2501997"/>
            <a:ext cx="4636074" cy="3741543"/>
          </a:xfrm>
        </p:spPr>
        <p:txBody>
          <a:bodyPr wrap="square">
            <a:noAutofit/>
          </a:bodyPr>
          <a:lstStyle/>
          <a:p>
            <a:r>
              <a:rPr lang="en-US" sz="1600" dirty="0" smtClean="0"/>
              <a:t>Agriculture </a:t>
            </a:r>
            <a:r>
              <a:rPr lang="en-US" sz="1600" dirty="0"/>
              <a:t>company located in Northern </a:t>
            </a:r>
            <a:r>
              <a:rPr lang="en-US" sz="1600" dirty="0" smtClean="0"/>
              <a:t>California</a:t>
            </a:r>
          </a:p>
          <a:p>
            <a:endParaRPr lang="en-US" sz="1050" dirty="0"/>
          </a:p>
          <a:p>
            <a:pPr marL="0" indent="0">
              <a:buNone/>
            </a:pPr>
            <a:r>
              <a:rPr lang="en-US" sz="1600" b="1" dirty="0" smtClean="0"/>
              <a:t>Management Capabilities</a:t>
            </a:r>
            <a:endParaRPr lang="en-US" sz="1600" b="1" dirty="0"/>
          </a:p>
          <a:p>
            <a:r>
              <a:rPr lang="en-US" sz="1600" dirty="0" smtClean="0"/>
              <a:t>OSHA since 2005 </a:t>
            </a:r>
          </a:p>
          <a:p>
            <a:pPr marL="628650" lvl="2" indent="-171450"/>
            <a:r>
              <a:rPr lang="en-US" sz="1600" dirty="0" smtClean="0"/>
              <a:t>57 total OSHA violations </a:t>
            </a:r>
          </a:p>
          <a:p>
            <a:pPr marL="628650" lvl="2" indent="-171450"/>
            <a:r>
              <a:rPr lang="en-US" sz="1600" dirty="0" smtClean="0"/>
              <a:t>15 serious OSHA violations</a:t>
            </a:r>
            <a:endParaRPr lang="en-US" sz="1600" dirty="0"/>
          </a:p>
          <a:p>
            <a:endParaRPr lang="en-US" sz="1600" dirty="0" smtClean="0"/>
          </a:p>
          <a:p>
            <a:r>
              <a:rPr lang="en-US" sz="1600" dirty="0" smtClean="0"/>
              <a:t>Recently </a:t>
            </a:r>
            <a:r>
              <a:rPr lang="en-US" sz="1600" dirty="0"/>
              <a:t>fined $39K by OSHA for failure to train employees in proper safety procedures, as well as neglecting to keep work areas free of obstructions, resulting in a loss of limb injury to one of their workers</a:t>
            </a:r>
          </a:p>
          <a:p>
            <a:endParaRPr lang="en-US" sz="1600" dirty="0"/>
          </a:p>
          <a:p>
            <a:endParaRPr lang="en-US" sz="1600" dirty="0" smtClean="0"/>
          </a:p>
        </p:txBody>
      </p:sp>
      <p:sp>
        <p:nvSpPr>
          <p:cNvPr id="4" name="Slide Number Placeholder 3"/>
          <p:cNvSpPr>
            <a:spLocks noGrp="1"/>
          </p:cNvSpPr>
          <p:nvPr>
            <p:ph type="sldNum" sz="quarter" idx="12"/>
          </p:nvPr>
        </p:nvSpPr>
        <p:spPr>
          <a:xfrm>
            <a:off x="7010400" y="6505575"/>
            <a:ext cx="2133600" cy="365125"/>
          </a:xfrm>
        </p:spPr>
        <p:txBody>
          <a:bodyPr/>
          <a:lstStyle/>
          <a:p>
            <a:fld id="{98C1AAA7-3584-431F-B171-B6E97BC46D50}" type="slidenum">
              <a:rPr lang="en-US" smtClean="0">
                <a:solidFill>
                  <a:prstClr val="black"/>
                </a:solidFill>
              </a:rPr>
              <a:pPr/>
              <a:t>13</a:t>
            </a:fld>
            <a:endParaRPr lang="en-US" dirty="0">
              <a:solidFill>
                <a:prstClr val="black"/>
              </a:solidFill>
            </a:endParaRPr>
          </a:p>
        </p:txBody>
      </p:sp>
      <p:sp>
        <p:nvSpPr>
          <p:cNvPr id="6" name="TextBox 5"/>
          <p:cNvSpPr txBox="1"/>
          <p:nvPr/>
        </p:nvSpPr>
        <p:spPr>
          <a:xfrm>
            <a:off x="2071471" y="1791166"/>
            <a:ext cx="1723549" cy="584775"/>
          </a:xfrm>
          <a:prstGeom prst="rect">
            <a:avLst/>
          </a:prstGeom>
          <a:noFill/>
          <a:ln w="38100">
            <a:solidFill>
              <a:srgbClr val="FF0000"/>
            </a:solidFill>
          </a:ln>
        </p:spPr>
        <p:txBody>
          <a:bodyPr wrap="none" rtlCol="0">
            <a:spAutoFit/>
          </a:bodyPr>
          <a:lstStyle/>
          <a:p>
            <a:pPr algn="ctr"/>
            <a:r>
              <a:rPr lang="en-US" sz="1600" dirty="0"/>
              <a:t>Credit Score 392</a:t>
            </a:r>
          </a:p>
          <a:p>
            <a:pPr algn="ctr"/>
            <a:r>
              <a:rPr lang="en-US" sz="1600" dirty="0"/>
              <a:t>Very High Risk</a:t>
            </a:r>
          </a:p>
        </p:txBody>
      </p:sp>
      <p:sp>
        <p:nvSpPr>
          <p:cNvPr id="8" name="Content Placeholder 2"/>
          <p:cNvSpPr txBox="1">
            <a:spLocks/>
          </p:cNvSpPr>
          <p:nvPr/>
        </p:nvSpPr>
        <p:spPr>
          <a:xfrm>
            <a:off x="233310" y="1914387"/>
            <a:ext cx="2156566" cy="355587"/>
          </a:xfrm>
          <a:prstGeom prst="rect">
            <a:avLst/>
          </a:prstGeom>
        </p:spPr>
        <p:txBody>
          <a:bodyPr vert="horz" wrap="square" lIns="0" tIns="0" rIns="0" bIns="0" rtlCol="0">
            <a:noAutofit/>
          </a:bodyPr>
          <a:lstStyle>
            <a:lvl1pPr marL="182563" indent="-182563" algn="l" defTabSz="914400" rtl="0" eaLnBrk="1" latinLnBrk="0" hangingPunct="1">
              <a:spcBef>
                <a:spcPts val="200"/>
              </a:spcBef>
              <a:buFont typeface="Arial" pitchFamily="34" charset="0"/>
              <a:buChar char="•"/>
              <a:defRPr sz="2800" kern="1200">
                <a:solidFill>
                  <a:schemeClr val="tx1"/>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2400" kern="1200">
                <a:solidFill>
                  <a:schemeClr val="tx1"/>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2400" kern="1200">
                <a:solidFill>
                  <a:schemeClr val="tx1"/>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Company XYZ</a:t>
            </a:r>
            <a:endParaRPr lang="en-US" sz="1800" dirty="0" smtClean="0"/>
          </a:p>
          <a:p>
            <a:endParaRPr lang="en-US" sz="1800" dirty="0" smtClean="0"/>
          </a:p>
        </p:txBody>
      </p:sp>
      <p:grpSp>
        <p:nvGrpSpPr>
          <p:cNvPr id="13" name="Group 12"/>
          <p:cNvGrpSpPr/>
          <p:nvPr/>
        </p:nvGrpSpPr>
        <p:grpSpPr>
          <a:xfrm>
            <a:off x="5019674" y="1649222"/>
            <a:ext cx="3716147" cy="4780563"/>
            <a:chOff x="4936512" y="1649223"/>
            <a:chExt cx="3799309" cy="4770232"/>
          </a:xfrm>
        </p:grpSpPr>
        <p:grpSp>
          <p:nvGrpSpPr>
            <p:cNvPr id="10" name="Group 9"/>
            <p:cNvGrpSpPr/>
            <p:nvPr/>
          </p:nvGrpSpPr>
          <p:grpSpPr>
            <a:xfrm rot="21346771">
              <a:off x="4936512" y="1649223"/>
              <a:ext cx="3799309" cy="4770232"/>
              <a:chOff x="4936512" y="1649223"/>
              <a:chExt cx="3799309" cy="477023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512" y="1649223"/>
                <a:ext cx="3799309" cy="4770232"/>
              </a:xfrm>
              <a:prstGeom prst="rect">
                <a:avLst/>
              </a:prstGeom>
              <a:ln w="19050">
                <a:solidFill>
                  <a:schemeClr val="tx2"/>
                </a:solidFill>
              </a:ln>
              <a:effectLst>
                <a:outerShdw blurRad="292100" dist="139700" dir="2700000" algn="tl" rotWithShape="0">
                  <a:srgbClr val="333333">
                    <a:alpha val="65000"/>
                  </a:srgbClr>
                </a:outerShdw>
              </a:effectLst>
            </p:spPr>
          </p:pic>
          <p:sp>
            <p:nvSpPr>
              <p:cNvPr id="9" name="TextBox 8"/>
              <p:cNvSpPr txBox="1"/>
              <p:nvPr/>
            </p:nvSpPr>
            <p:spPr>
              <a:xfrm>
                <a:off x="5014915" y="1675667"/>
                <a:ext cx="3642501" cy="738664"/>
              </a:xfrm>
              <a:prstGeom prst="rect">
                <a:avLst/>
              </a:prstGeom>
              <a:solidFill>
                <a:schemeClr val="bg1"/>
              </a:solidFill>
            </p:spPr>
            <p:txBody>
              <a:bodyPr wrap="square" rtlCol="0">
                <a:spAutoFit/>
              </a:bodyPr>
              <a:lstStyle/>
              <a:p>
                <a:pPr algn="ctr"/>
                <a:r>
                  <a:rPr lang="en-US" sz="2100" b="1" dirty="0" smtClean="0"/>
                  <a:t>Workplace injuries lead to fines for Dan Avila &amp; Sons</a:t>
                </a:r>
                <a:endParaRPr lang="en-US" sz="2100" b="1" dirty="0"/>
              </a:p>
            </p:txBody>
          </p:sp>
        </p:grpSp>
        <p:sp>
          <p:nvSpPr>
            <p:cNvPr id="11" name="Content Placeholder 2"/>
            <p:cNvSpPr txBox="1">
              <a:spLocks/>
            </p:cNvSpPr>
            <p:nvPr/>
          </p:nvSpPr>
          <p:spPr>
            <a:xfrm rot="21324458">
              <a:off x="6149224" y="2029236"/>
              <a:ext cx="2237222" cy="355587"/>
            </a:xfrm>
            <a:prstGeom prst="rect">
              <a:avLst/>
            </a:prstGeom>
            <a:solidFill>
              <a:schemeClr val="bg2"/>
            </a:solidFill>
          </p:spPr>
          <p:txBody>
            <a:bodyPr vert="horz" wrap="square" lIns="0" tIns="0" rIns="0" bIns="0" rtlCol="0">
              <a:noAutofit/>
            </a:bodyPr>
            <a:lstStyle>
              <a:lvl1pPr marL="182563" indent="-182563" algn="l" defTabSz="914400" rtl="0" eaLnBrk="1" latinLnBrk="0" hangingPunct="1">
                <a:spcBef>
                  <a:spcPts val="200"/>
                </a:spcBef>
                <a:buFont typeface="Arial" pitchFamily="34" charset="0"/>
                <a:buChar char="•"/>
                <a:defRPr sz="2800" kern="1200">
                  <a:solidFill>
                    <a:schemeClr val="tx1"/>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2400" kern="1200">
                  <a:solidFill>
                    <a:schemeClr val="tx1"/>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2400" kern="1200">
                  <a:solidFill>
                    <a:schemeClr val="tx1"/>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t> Company XYZ</a:t>
              </a:r>
              <a:endParaRPr lang="en-US" sz="1600" dirty="0" smtClean="0"/>
            </a:p>
            <a:p>
              <a:endParaRPr lang="en-US" sz="1600" dirty="0" smtClean="0"/>
            </a:p>
          </p:txBody>
        </p:sp>
        <p:sp>
          <p:nvSpPr>
            <p:cNvPr id="12" name="Content Placeholder 2"/>
            <p:cNvSpPr txBox="1">
              <a:spLocks/>
            </p:cNvSpPr>
            <p:nvPr/>
          </p:nvSpPr>
          <p:spPr>
            <a:xfrm rot="21324458">
              <a:off x="7144703" y="3287346"/>
              <a:ext cx="807203" cy="177099"/>
            </a:xfrm>
            <a:prstGeom prst="rect">
              <a:avLst/>
            </a:prstGeom>
            <a:solidFill>
              <a:schemeClr val="bg2"/>
            </a:solidFill>
          </p:spPr>
          <p:txBody>
            <a:bodyPr vert="horz" wrap="square" lIns="0" tIns="0" rIns="0" bIns="0" rtlCol="0">
              <a:noAutofit/>
            </a:bodyPr>
            <a:lstStyle>
              <a:lvl1pPr marL="182563" indent="-182563" algn="l" defTabSz="914400" rtl="0" eaLnBrk="1" latinLnBrk="0" hangingPunct="1">
                <a:spcBef>
                  <a:spcPts val="200"/>
                </a:spcBef>
                <a:buFont typeface="Arial" pitchFamily="34" charset="0"/>
                <a:buChar char="•"/>
                <a:defRPr sz="2800" kern="1200">
                  <a:solidFill>
                    <a:schemeClr val="tx1"/>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2400" kern="1200">
                  <a:solidFill>
                    <a:schemeClr val="tx1"/>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2400" kern="1200">
                  <a:solidFill>
                    <a:schemeClr val="tx1"/>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smtClean="0"/>
            </a:p>
          </p:txBody>
        </p:sp>
      </p:grpSp>
    </p:spTree>
    <p:extLst>
      <p:ext uri="{BB962C8B-B14F-4D97-AF65-F5344CB8AC3E}">
        <p14:creationId xmlns:p14="http://schemas.microsoft.com/office/powerpoint/2010/main" val="5863133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0520107_Medium.jpg"/>
          <p:cNvPicPr>
            <a:picLocks noChangeAspect="1"/>
          </p:cNvPicPr>
          <p:nvPr/>
        </p:nvPicPr>
        <p:blipFill rotWithShape="1">
          <a:blip r:embed="rId2" cstate="print">
            <a:extLst>
              <a:ext uri="{28A0092B-C50C-407E-A947-70E740481C1C}">
                <a14:useLocalDpi xmlns:a14="http://schemas.microsoft.com/office/drawing/2010/main" val="0"/>
              </a:ext>
            </a:extLst>
          </a:blip>
          <a:srcRect l="29630" t="5778" b="18370"/>
          <a:stretch/>
        </p:blipFill>
        <p:spPr>
          <a:xfrm>
            <a:off x="5782133" y="2469580"/>
            <a:ext cx="2484066" cy="3108960"/>
          </a:xfrm>
          <a:prstGeom prst="rect">
            <a:avLst/>
          </a:prstGeom>
        </p:spPr>
      </p:pic>
      <p:sp>
        <p:nvSpPr>
          <p:cNvPr id="2" name="Title 1"/>
          <p:cNvSpPr>
            <a:spLocks noGrp="1"/>
          </p:cNvSpPr>
          <p:nvPr>
            <p:ph type="title"/>
          </p:nvPr>
        </p:nvSpPr>
        <p:spPr/>
        <p:txBody>
          <a:bodyPr>
            <a:noAutofit/>
          </a:bodyPr>
          <a:lstStyle/>
          <a:p>
            <a:pPr>
              <a:lnSpc>
                <a:spcPct val="90000"/>
              </a:lnSpc>
            </a:pPr>
            <a:r>
              <a:rPr lang="en-US" sz="3000" dirty="0" smtClean="0"/>
              <a:t>Accurate information is important to both the carrier and the insured</a:t>
            </a:r>
            <a:endParaRPr lang="en-US" sz="3000" dirty="0"/>
          </a:p>
        </p:txBody>
      </p:sp>
      <p:sp>
        <p:nvSpPr>
          <p:cNvPr id="3" name="Content Placeholder 2"/>
          <p:cNvSpPr>
            <a:spLocks noGrp="1"/>
          </p:cNvSpPr>
          <p:nvPr>
            <p:ph idx="1"/>
          </p:nvPr>
        </p:nvSpPr>
        <p:spPr>
          <a:xfrm>
            <a:off x="621726" y="1885950"/>
            <a:ext cx="8065074" cy="4342130"/>
          </a:xfrm>
        </p:spPr>
        <p:txBody>
          <a:bodyPr numCol="2" spcCol="40640">
            <a:normAutofit/>
          </a:bodyPr>
          <a:lstStyle/>
          <a:p>
            <a:pPr marL="0" indent="0">
              <a:spcAft>
                <a:spcPts val="600"/>
              </a:spcAft>
              <a:buNone/>
            </a:pPr>
            <a:r>
              <a:rPr lang="en-US" sz="1800" b="1" dirty="0">
                <a:solidFill>
                  <a:srgbClr val="0078AE"/>
                </a:solidFill>
              </a:rPr>
              <a:t>Advantages </a:t>
            </a:r>
            <a:r>
              <a:rPr lang="en-US" sz="1800" b="1" dirty="0" smtClean="0">
                <a:solidFill>
                  <a:srgbClr val="0078AE"/>
                </a:solidFill>
              </a:rPr>
              <a:t>for carrier</a:t>
            </a:r>
            <a:r>
              <a:rPr lang="en-US" sz="1800" b="1" dirty="0">
                <a:solidFill>
                  <a:srgbClr val="0078AE"/>
                </a:solidFill>
              </a:rPr>
              <a:t>:</a:t>
            </a:r>
          </a:p>
          <a:p>
            <a:pPr marL="285750" indent="-285750">
              <a:spcAft>
                <a:spcPts val="600"/>
              </a:spcAft>
            </a:pPr>
            <a:r>
              <a:rPr lang="en-US" sz="1800" dirty="0">
                <a:solidFill>
                  <a:schemeClr val="tx1">
                    <a:lumMod val="75000"/>
                    <a:lumOff val="25000"/>
                  </a:schemeClr>
                </a:solidFill>
              </a:rPr>
              <a:t>Improved risk assessment</a:t>
            </a:r>
          </a:p>
          <a:p>
            <a:pPr marL="285750" indent="-285750">
              <a:spcAft>
                <a:spcPts val="600"/>
              </a:spcAft>
            </a:pPr>
            <a:r>
              <a:rPr lang="en-US" sz="1800" dirty="0">
                <a:solidFill>
                  <a:schemeClr val="tx1">
                    <a:lumMod val="75000"/>
                    <a:lumOff val="25000"/>
                  </a:schemeClr>
                </a:solidFill>
              </a:rPr>
              <a:t>Adequate premium projections</a:t>
            </a:r>
          </a:p>
          <a:p>
            <a:pPr marL="285750" indent="-285750">
              <a:spcAft>
                <a:spcPts val="1800"/>
              </a:spcAft>
            </a:pPr>
            <a:r>
              <a:rPr lang="en-US" sz="1800" dirty="0">
                <a:solidFill>
                  <a:schemeClr val="tx1">
                    <a:lumMod val="75000"/>
                    <a:lumOff val="25000"/>
                  </a:schemeClr>
                </a:solidFill>
              </a:rPr>
              <a:t>Prevention of under collection </a:t>
            </a:r>
            <a:r>
              <a:rPr lang="en-US" sz="1800" dirty="0" smtClean="0">
                <a:solidFill>
                  <a:schemeClr val="tx1">
                    <a:lumMod val="75000"/>
                    <a:lumOff val="25000"/>
                  </a:schemeClr>
                </a:solidFill>
              </a:rPr>
              <a:t/>
            </a:r>
            <a:br>
              <a:rPr lang="en-US" sz="1800" dirty="0" smtClean="0">
                <a:solidFill>
                  <a:schemeClr val="tx1">
                    <a:lumMod val="75000"/>
                    <a:lumOff val="25000"/>
                  </a:schemeClr>
                </a:solidFill>
              </a:rPr>
            </a:br>
            <a:r>
              <a:rPr lang="en-US" sz="1800" dirty="0" smtClean="0">
                <a:solidFill>
                  <a:schemeClr val="tx1">
                    <a:lumMod val="75000"/>
                    <a:lumOff val="25000"/>
                  </a:schemeClr>
                </a:solidFill>
              </a:rPr>
              <a:t>of </a:t>
            </a:r>
            <a:r>
              <a:rPr lang="en-US" sz="1800" dirty="0">
                <a:solidFill>
                  <a:schemeClr val="tx1">
                    <a:lumMod val="75000"/>
                    <a:lumOff val="25000"/>
                  </a:schemeClr>
                </a:solidFill>
              </a:rPr>
              <a:t>premium from </a:t>
            </a:r>
            <a:r>
              <a:rPr lang="en-US" sz="1800" dirty="0" smtClean="0">
                <a:solidFill>
                  <a:schemeClr val="tx1">
                    <a:lumMod val="75000"/>
                    <a:lumOff val="25000"/>
                  </a:schemeClr>
                </a:solidFill>
              </a:rPr>
              <a:t>the start</a:t>
            </a:r>
            <a:endParaRPr lang="en-US" sz="1800" dirty="0">
              <a:solidFill>
                <a:schemeClr val="tx1">
                  <a:lumMod val="75000"/>
                  <a:lumOff val="25000"/>
                </a:schemeClr>
              </a:solidFill>
            </a:endParaRPr>
          </a:p>
          <a:p>
            <a:pPr marL="0" indent="0">
              <a:spcAft>
                <a:spcPts val="600"/>
              </a:spcAft>
              <a:buNone/>
            </a:pPr>
            <a:r>
              <a:rPr lang="en-US" sz="1800" b="1" dirty="0">
                <a:solidFill>
                  <a:srgbClr val="0078AE"/>
                </a:solidFill>
              </a:rPr>
              <a:t>Advantages </a:t>
            </a:r>
            <a:r>
              <a:rPr lang="en-US" sz="1800" b="1" dirty="0" smtClean="0">
                <a:solidFill>
                  <a:srgbClr val="0078AE"/>
                </a:solidFill>
              </a:rPr>
              <a:t>for insured</a:t>
            </a:r>
            <a:r>
              <a:rPr lang="en-US" sz="1800" b="1" dirty="0">
                <a:solidFill>
                  <a:srgbClr val="0078AE"/>
                </a:solidFill>
              </a:rPr>
              <a:t>:</a:t>
            </a:r>
          </a:p>
          <a:p>
            <a:pPr marL="285750" indent="-285750">
              <a:spcAft>
                <a:spcPts val="600"/>
              </a:spcAft>
            </a:pPr>
            <a:r>
              <a:rPr lang="en-US" sz="1800" dirty="0" smtClean="0">
                <a:solidFill>
                  <a:schemeClr val="tx1">
                    <a:lumMod val="75000"/>
                    <a:lumOff val="25000"/>
                  </a:schemeClr>
                </a:solidFill>
              </a:rPr>
              <a:t>Prevent </a:t>
            </a:r>
            <a:r>
              <a:rPr lang="en-US" sz="1800" dirty="0">
                <a:solidFill>
                  <a:schemeClr val="tx1">
                    <a:lumMod val="75000"/>
                    <a:lumOff val="25000"/>
                  </a:schemeClr>
                </a:solidFill>
              </a:rPr>
              <a:t>underinsurance</a:t>
            </a:r>
          </a:p>
          <a:p>
            <a:pPr marL="285750" indent="-285750">
              <a:spcAft>
                <a:spcPts val="600"/>
              </a:spcAft>
            </a:pPr>
            <a:r>
              <a:rPr lang="en-US" sz="1800" dirty="0">
                <a:solidFill>
                  <a:schemeClr val="tx1">
                    <a:lumMod val="75000"/>
                    <a:lumOff val="25000"/>
                  </a:schemeClr>
                </a:solidFill>
              </a:rPr>
              <a:t>No surprises at end of policy </a:t>
            </a:r>
            <a:r>
              <a:rPr lang="en-US" sz="1800" dirty="0" smtClean="0">
                <a:solidFill>
                  <a:schemeClr val="tx1">
                    <a:lumMod val="75000"/>
                    <a:lumOff val="25000"/>
                  </a:schemeClr>
                </a:solidFill>
              </a:rPr>
              <a:t>term</a:t>
            </a:r>
          </a:p>
          <a:p>
            <a:pPr marL="285750" indent="-285750">
              <a:spcAft>
                <a:spcPts val="600"/>
              </a:spcAft>
            </a:pPr>
            <a:r>
              <a:rPr lang="en-US" sz="1800" dirty="0">
                <a:solidFill>
                  <a:schemeClr val="tx1">
                    <a:lumMod val="75000"/>
                    <a:lumOff val="25000"/>
                  </a:schemeClr>
                </a:solidFill>
              </a:rPr>
              <a:t>Insured can plan for premium </a:t>
            </a:r>
            <a:r>
              <a:rPr lang="en-US" sz="1800" dirty="0" smtClean="0">
                <a:solidFill>
                  <a:schemeClr val="tx1">
                    <a:lumMod val="75000"/>
                    <a:lumOff val="25000"/>
                  </a:schemeClr>
                </a:solidFill>
              </a:rPr>
              <a:t>payments</a:t>
            </a:r>
            <a:endParaRPr lang="en-US" sz="1800" dirty="0">
              <a:solidFill>
                <a:schemeClr val="tx1">
                  <a:lumMod val="75000"/>
                  <a:lumOff val="25000"/>
                </a:schemeClr>
              </a:solidFill>
            </a:endParaRPr>
          </a:p>
          <a:p>
            <a:pPr>
              <a:spcAft>
                <a:spcPts val="1200"/>
              </a:spcAft>
            </a:pPr>
            <a:endParaRPr lang="en-US" sz="1800" dirty="0"/>
          </a:p>
          <a:p>
            <a:pPr>
              <a:spcAft>
                <a:spcPts val="1200"/>
              </a:spcAft>
            </a:pPr>
            <a:endParaRPr lang="en-US" sz="1800" dirty="0"/>
          </a:p>
          <a:p>
            <a:endParaRPr lang="en-US" sz="1800" dirty="0"/>
          </a:p>
        </p:txBody>
      </p:sp>
      <p:sp>
        <p:nvSpPr>
          <p:cNvPr id="9" name="Slide Number Placeholder 8"/>
          <p:cNvSpPr>
            <a:spLocks noGrp="1"/>
          </p:cNvSpPr>
          <p:nvPr>
            <p:ph type="sldNum" sz="quarter" idx="12"/>
          </p:nvPr>
        </p:nvSpPr>
        <p:spPr/>
        <p:txBody>
          <a:bodyPr/>
          <a:lstStyle/>
          <a:p>
            <a:fld id="{98C1AAA7-3584-431F-B171-B6E97BC46D5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8508877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Since 1990, the Workers Compensation insurance combined ratio has rarely been under 100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2020757"/>
              </p:ext>
            </p:extLst>
          </p:nvPr>
        </p:nvGraphicFramePr>
        <p:xfrm>
          <a:off x="641755" y="2501011"/>
          <a:ext cx="8064500" cy="33671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6733" y="5966725"/>
            <a:ext cx="8754893" cy="707886"/>
          </a:xfrm>
          <a:prstGeom prst="rect">
            <a:avLst/>
          </a:prstGeom>
        </p:spPr>
        <p:txBody>
          <a:bodyPr wrap="square">
            <a:spAutoFit/>
          </a:bodyPr>
          <a:lstStyle/>
          <a:p>
            <a:r>
              <a:rPr lang="en-US" sz="1000" dirty="0"/>
              <a:t>A combined ratio is the sum of the loss ratio, the loss  adjustment expense (LAE) ratio, the dividend ratio, and the underwriting expense ratio. The loss, LAE, and dividend ratios are calculated as ratios to earned premium. The underwriting expense ratio is calculated as a ratio to written premium to provide a better match of the timing of the numerator and denominator. </a:t>
            </a:r>
            <a:endParaRPr lang="en-US" sz="1000" dirty="0" smtClean="0"/>
          </a:p>
          <a:p>
            <a:r>
              <a:rPr lang="en-US" sz="1000" dirty="0" smtClean="0"/>
              <a:t>Source: NCCI</a:t>
            </a:r>
            <a:endParaRPr lang="en-US" sz="1000" dirty="0"/>
          </a:p>
        </p:txBody>
      </p:sp>
      <p:sp>
        <p:nvSpPr>
          <p:cNvPr id="6" name="Rectangle 5"/>
          <p:cNvSpPr/>
          <p:nvPr/>
        </p:nvSpPr>
        <p:spPr>
          <a:xfrm>
            <a:off x="1133318" y="2133273"/>
            <a:ext cx="6797040" cy="338554"/>
          </a:xfrm>
          <a:prstGeom prst="rect">
            <a:avLst/>
          </a:prstGeom>
        </p:spPr>
        <p:txBody>
          <a:bodyPr wrap="square">
            <a:spAutoFit/>
          </a:bodyPr>
          <a:lstStyle/>
          <a:p>
            <a:pPr algn="ctr"/>
            <a:r>
              <a:rPr lang="en-US" sz="1600" dirty="0" smtClean="0">
                <a:solidFill>
                  <a:schemeClr val="accent1"/>
                </a:solidFill>
              </a:rPr>
              <a:t>Workers Compensation Insurance Combined Ratio (Private Carriers)</a:t>
            </a:r>
            <a:endParaRPr lang="en-US" sz="1600" dirty="0">
              <a:solidFill>
                <a:schemeClr val="accent1"/>
              </a:solidFill>
            </a:endParaRPr>
          </a:p>
        </p:txBody>
      </p:sp>
      <p:sp>
        <p:nvSpPr>
          <p:cNvPr id="7" name="Slide Number Placeholder 3"/>
          <p:cNvSpPr>
            <a:spLocks noGrp="1"/>
          </p:cNvSpPr>
          <p:nvPr>
            <p:ph type="sldNum" sz="quarter" idx="12"/>
          </p:nvPr>
        </p:nvSpPr>
        <p:spPr>
          <a:xfrm>
            <a:off x="7010400" y="6505575"/>
            <a:ext cx="2133600" cy="365125"/>
          </a:xfrm>
        </p:spPr>
        <p:txBody>
          <a:bodyPr/>
          <a:lstStyle/>
          <a:p>
            <a:fld id="{98C1AAA7-3584-431F-B171-B6E97BC46D50}" type="slidenum">
              <a:rPr lang="en-US" smtClean="0"/>
              <a:pPr/>
              <a:t>2</a:t>
            </a:fld>
            <a:endParaRPr lang="en-US" dirty="0"/>
          </a:p>
        </p:txBody>
      </p:sp>
    </p:spTree>
    <p:extLst>
      <p:ext uri="{BB962C8B-B14F-4D97-AF65-F5344CB8AC3E}">
        <p14:creationId xmlns:p14="http://schemas.microsoft.com/office/powerpoint/2010/main" val="193983963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21368118_Medium.jpg"/>
          <p:cNvPicPr>
            <a:picLocks noChangeAspect="1"/>
          </p:cNvPicPr>
          <p:nvPr/>
        </p:nvPicPr>
        <p:blipFill rotWithShape="1">
          <a:blip r:embed="rId2">
            <a:extLst>
              <a:ext uri="{28A0092B-C50C-407E-A947-70E740481C1C}">
                <a14:useLocalDpi xmlns:a14="http://schemas.microsoft.com/office/drawing/2010/main" val="0"/>
              </a:ext>
            </a:extLst>
          </a:blip>
          <a:srcRect l="10140" r="11388"/>
          <a:stretch/>
        </p:blipFill>
        <p:spPr>
          <a:xfrm>
            <a:off x="4777183" y="2245954"/>
            <a:ext cx="3922554" cy="3749040"/>
          </a:xfrm>
          <a:prstGeom prst="rect">
            <a:avLst/>
          </a:prstGeom>
        </p:spPr>
      </p:pic>
      <p:sp>
        <p:nvSpPr>
          <p:cNvPr id="2" name="Title 1"/>
          <p:cNvSpPr>
            <a:spLocks noGrp="1"/>
          </p:cNvSpPr>
          <p:nvPr>
            <p:ph type="title"/>
          </p:nvPr>
        </p:nvSpPr>
        <p:spPr/>
        <p:txBody>
          <a:bodyPr>
            <a:normAutofit/>
          </a:bodyPr>
          <a:lstStyle/>
          <a:p>
            <a:pPr>
              <a:lnSpc>
                <a:spcPct val="90000"/>
              </a:lnSpc>
            </a:pPr>
            <a:r>
              <a:rPr lang="en-US" sz="3000" dirty="0" smtClean="0"/>
              <a:t>Challenges facing Workers Compensation underwriters</a:t>
            </a:r>
            <a:endParaRPr lang="en-US" sz="3000" dirty="0"/>
          </a:p>
        </p:txBody>
      </p:sp>
      <p:sp>
        <p:nvSpPr>
          <p:cNvPr id="3" name="Content Placeholder 2"/>
          <p:cNvSpPr>
            <a:spLocks noGrp="1"/>
          </p:cNvSpPr>
          <p:nvPr>
            <p:ph idx="1"/>
          </p:nvPr>
        </p:nvSpPr>
        <p:spPr>
          <a:xfrm>
            <a:off x="621726" y="1837310"/>
            <a:ext cx="4478594" cy="4596654"/>
          </a:xfrm>
        </p:spPr>
        <p:txBody>
          <a:bodyPr>
            <a:noAutofit/>
          </a:bodyPr>
          <a:lstStyle/>
          <a:p>
            <a:pPr>
              <a:lnSpc>
                <a:spcPct val="120000"/>
              </a:lnSpc>
              <a:spcBef>
                <a:spcPts val="0"/>
              </a:spcBef>
              <a:spcAft>
                <a:spcPts val="1200"/>
              </a:spcAft>
            </a:pPr>
            <a:r>
              <a:rPr lang="en-US" sz="1800" dirty="0" smtClean="0"/>
              <a:t>Need to differentiate risks and make better selections</a:t>
            </a:r>
          </a:p>
          <a:p>
            <a:pPr>
              <a:lnSpc>
                <a:spcPct val="120000"/>
              </a:lnSpc>
              <a:spcBef>
                <a:spcPts val="0"/>
              </a:spcBef>
              <a:spcAft>
                <a:spcPts val="1200"/>
              </a:spcAft>
            </a:pPr>
            <a:r>
              <a:rPr lang="en-US" sz="1800" dirty="0"/>
              <a:t>Information is often provided by insured or agent</a:t>
            </a:r>
          </a:p>
          <a:p>
            <a:pPr>
              <a:lnSpc>
                <a:spcPct val="120000"/>
              </a:lnSpc>
              <a:spcBef>
                <a:spcPts val="0"/>
              </a:spcBef>
              <a:spcAft>
                <a:spcPts val="1200"/>
              </a:spcAft>
            </a:pPr>
            <a:r>
              <a:rPr lang="en-US" sz="1800" dirty="0"/>
              <a:t>Researching information is time consuming and requires multiple sources</a:t>
            </a:r>
          </a:p>
          <a:p>
            <a:pPr>
              <a:lnSpc>
                <a:spcPct val="120000"/>
              </a:lnSpc>
              <a:spcBef>
                <a:spcPts val="0"/>
              </a:spcBef>
              <a:spcAft>
                <a:spcPts val="1200"/>
              </a:spcAft>
            </a:pPr>
            <a:r>
              <a:rPr lang="en-US" sz="1800" dirty="0"/>
              <a:t>Policies are written based on estimated </a:t>
            </a:r>
            <a:r>
              <a:rPr lang="en-US" sz="1800" dirty="0" smtClean="0"/>
              <a:t>exposure</a:t>
            </a:r>
          </a:p>
          <a:p>
            <a:pPr>
              <a:lnSpc>
                <a:spcPct val="120000"/>
              </a:lnSpc>
              <a:spcBef>
                <a:spcPts val="0"/>
              </a:spcBef>
              <a:spcAft>
                <a:spcPts val="1200"/>
              </a:spcAft>
            </a:pPr>
            <a:r>
              <a:rPr lang="en-US" sz="1800" dirty="0" smtClean="0"/>
              <a:t>Audits are traditionally </a:t>
            </a:r>
            <a:br>
              <a:rPr lang="en-US" sz="1800" dirty="0" smtClean="0"/>
            </a:br>
            <a:r>
              <a:rPr lang="en-US" sz="1800" dirty="0" smtClean="0"/>
              <a:t>performed at renewal</a:t>
            </a:r>
          </a:p>
        </p:txBody>
      </p:sp>
      <p:sp>
        <p:nvSpPr>
          <p:cNvPr id="4" name="Slide Number Placeholder 3"/>
          <p:cNvSpPr>
            <a:spLocks noGrp="1"/>
          </p:cNvSpPr>
          <p:nvPr>
            <p:ph type="sldNum" sz="quarter" idx="12"/>
          </p:nvPr>
        </p:nvSpPr>
        <p:spPr/>
        <p:txBody>
          <a:bodyPr/>
          <a:lstStyle/>
          <a:p>
            <a:fld id="{98C1AAA7-3584-431F-B171-B6E97BC46D5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760686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18" y="705948"/>
            <a:ext cx="8433667" cy="538652"/>
          </a:xfrm>
        </p:spPr>
        <p:txBody>
          <a:bodyPr>
            <a:noAutofit/>
          </a:bodyPr>
          <a:lstStyle/>
          <a:p>
            <a:r>
              <a:rPr lang="en-US" sz="2800" dirty="0" smtClean="0"/>
              <a:t>Given the right amount of time, data, and analysis carriers </a:t>
            </a:r>
            <a:r>
              <a:rPr lang="en-US" sz="2800" dirty="0"/>
              <a:t>can achieve </a:t>
            </a:r>
            <a:r>
              <a:rPr lang="en-US" sz="2800" dirty="0" smtClean="0"/>
              <a:t>ideal </a:t>
            </a:r>
            <a:r>
              <a:rPr lang="en-US" sz="2800" dirty="0"/>
              <a:t>risk selection</a:t>
            </a:r>
          </a:p>
        </p:txBody>
      </p:sp>
      <p:cxnSp>
        <p:nvCxnSpPr>
          <p:cNvPr id="5" name="Straight Arrow Connector 4"/>
          <p:cNvCxnSpPr/>
          <p:nvPr/>
        </p:nvCxnSpPr>
        <p:spPr>
          <a:xfrm flipV="1">
            <a:off x="2082800" y="2334638"/>
            <a:ext cx="0" cy="3216871"/>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82800" y="5551508"/>
            <a:ext cx="4891932" cy="0"/>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7958" y="2691271"/>
            <a:ext cx="1529586" cy="1077218"/>
          </a:xfrm>
          <a:prstGeom prst="rect">
            <a:avLst/>
          </a:prstGeom>
          <a:noFill/>
        </p:spPr>
        <p:txBody>
          <a:bodyPr wrap="none" rtlCol="0">
            <a:spAutoFit/>
          </a:bodyPr>
          <a:lstStyle/>
          <a:p>
            <a:r>
              <a:rPr lang="en-US" sz="1600" dirty="0" smtClean="0"/>
              <a:t>Data</a:t>
            </a:r>
          </a:p>
          <a:p>
            <a:pPr marL="114300" indent="-114300">
              <a:buFont typeface="Arial" charset="0"/>
              <a:buChar char="•"/>
            </a:pPr>
            <a:r>
              <a:rPr lang="en-US" sz="1600" dirty="0" smtClean="0"/>
              <a:t>Accumulation</a:t>
            </a:r>
          </a:p>
          <a:p>
            <a:pPr marL="114300" indent="-114300">
              <a:buFont typeface="Arial" charset="0"/>
              <a:buChar char="•"/>
            </a:pPr>
            <a:r>
              <a:rPr lang="en-US" sz="1600" dirty="0" smtClean="0"/>
              <a:t>Accuracy</a:t>
            </a:r>
          </a:p>
          <a:p>
            <a:pPr marL="114300" indent="-114300">
              <a:buFont typeface="Arial" charset="0"/>
              <a:buChar char="•"/>
            </a:pPr>
            <a:r>
              <a:rPr lang="en-US" sz="1600" dirty="0" smtClean="0"/>
              <a:t>Analysis</a:t>
            </a:r>
          </a:p>
        </p:txBody>
      </p:sp>
      <p:cxnSp>
        <p:nvCxnSpPr>
          <p:cNvPr id="19" name="Straight Arrow Connector 18"/>
          <p:cNvCxnSpPr/>
          <p:nvPr/>
        </p:nvCxnSpPr>
        <p:spPr>
          <a:xfrm flipV="1">
            <a:off x="2146921" y="3336587"/>
            <a:ext cx="3641036" cy="2176824"/>
          </a:xfrm>
          <a:prstGeom prst="straightConnector1">
            <a:avLst/>
          </a:prstGeom>
          <a:ln w="22225">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3141" y="5627708"/>
            <a:ext cx="632353" cy="338554"/>
          </a:xfrm>
          <a:prstGeom prst="rect">
            <a:avLst/>
          </a:prstGeom>
          <a:noFill/>
        </p:spPr>
        <p:txBody>
          <a:bodyPr wrap="none" rtlCol="0">
            <a:spAutoFit/>
          </a:bodyPr>
          <a:lstStyle/>
          <a:p>
            <a:r>
              <a:rPr lang="en-US" sz="1600" smtClean="0"/>
              <a:t>Time</a:t>
            </a:r>
            <a:endParaRPr lang="en-US" sz="1600"/>
          </a:p>
        </p:txBody>
      </p:sp>
      <p:sp>
        <p:nvSpPr>
          <p:cNvPr id="8" name="Slide Number Placeholder 3"/>
          <p:cNvSpPr>
            <a:spLocks noGrp="1"/>
          </p:cNvSpPr>
          <p:nvPr>
            <p:ph type="sldNum" sz="quarter" idx="12"/>
          </p:nvPr>
        </p:nvSpPr>
        <p:spPr>
          <a:xfrm>
            <a:off x="7010400" y="6505575"/>
            <a:ext cx="2133600" cy="365125"/>
          </a:xfrm>
        </p:spPr>
        <p:txBody>
          <a:bodyPr/>
          <a:lstStyle/>
          <a:p>
            <a:fld id="{98C1AAA7-3584-431F-B171-B6E97BC46D50}" type="slidenum">
              <a:rPr lang="en-US" smtClean="0">
                <a:solidFill>
                  <a:prstClr val="black"/>
                </a:solidFill>
              </a:rPr>
              <a:pPr/>
              <a:t>4</a:t>
            </a:fld>
            <a:endParaRPr lang="en-US" dirty="0">
              <a:solidFill>
                <a:prstClr val="black"/>
              </a:solidFill>
            </a:endParaRPr>
          </a:p>
        </p:txBody>
      </p:sp>
      <p:pic>
        <p:nvPicPr>
          <p:cNvPr id="10" name="Picture 9"/>
          <p:cNvPicPr>
            <a:picLocks noChangeAspect="1"/>
          </p:cNvPicPr>
          <p:nvPr/>
        </p:nvPicPr>
        <p:blipFill>
          <a:blip r:embed="rId2" cstate="print"/>
          <a:stretch>
            <a:fillRect/>
          </a:stretch>
        </p:blipFill>
        <p:spPr>
          <a:xfrm>
            <a:off x="461321" y="4070669"/>
            <a:ext cx="1102360" cy="708660"/>
          </a:xfrm>
          <a:prstGeom prst="rect">
            <a:avLst/>
          </a:prstGeom>
        </p:spPr>
      </p:pic>
    </p:spTree>
    <p:extLst>
      <p:ext uri="{BB962C8B-B14F-4D97-AF65-F5344CB8AC3E}">
        <p14:creationId xmlns:p14="http://schemas.microsoft.com/office/powerpoint/2010/main" val="169280737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Risk selection is a time consuming process that often results with rating based on incomplete or inaccurate data  </a:t>
            </a:r>
            <a:endParaRPr lang="en-US" sz="2800" dirty="0"/>
          </a:p>
        </p:txBody>
      </p:sp>
      <p:cxnSp>
        <p:nvCxnSpPr>
          <p:cNvPr id="5" name="Straight Arrow Connector 4"/>
          <p:cNvCxnSpPr/>
          <p:nvPr/>
        </p:nvCxnSpPr>
        <p:spPr>
          <a:xfrm flipV="1">
            <a:off x="1730101" y="2725060"/>
            <a:ext cx="0" cy="3336470"/>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30101" y="6061530"/>
            <a:ext cx="5519785" cy="0"/>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52261" y="6137730"/>
            <a:ext cx="689099" cy="369332"/>
          </a:xfrm>
          <a:prstGeom prst="rect">
            <a:avLst/>
          </a:prstGeom>
          <a:noFill/>
        </p:spPr>
        <p:txBody>
          <a:bodyPr wrap="none" rtlCol="0">
            <a:spAutoFit/>
          </a:bodyPr>
          <a:lstStyle/>
          <a:p>
            <a:r>
              <a:rPr lang="en-US" smtClean="0"/>
              <a:t>Time</a:t>
            </a:r>
            <a:endParaRPr lang="en-US"/>
          </a:p>
        </p:txBody>
      </p:sp>
      <p:sp>
        <p:nvSpPr>
          <p:cNvPr id="4" name="Oval 3"/>
          <p:cNvSpPr/>
          <p:nvPr/>
        </p:nvSpPr>
        <p:spPr>
          <a:xfrm>
            <a:off x="1823275" y="2673188"/>
            <a:ext cx="324634" cy="3048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Callout 6"/>
          <p:cNvSpPr/>
          <p:nvPr/>
        </p:nvSpPr>
        <p:spPr>
          <a:xfrm>
            <a:off x="2238155" y="2144856"/>
            <a:ext cx="2387642" cy="1360721"/>
          </a:xfrm>
          <a:prstGeom prst="leftArrowCallout">
            <a:avLst>
              <a:gd name="adj1" fmla="val 25000"/>
              <a:gd name="adj2" fmla="val 25000"/>
              <a:gd name="adj3" fmla="val 25000"/>
              <a:gd name="adj4" fmla="val 7888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Ideal risk selection:</a:t>
            </a:r>
          </a:p>
          <a:p>
            <a:pPr marL="58738" indent="-58738">
              <a:buFont typeface="Arial" charset="0"/>
              <a:buChar char="•"/>
            </a:pPr>
            <a:r>
              <a:rPr lang="en-US" sz="1200" dirty="0" smtClean="0">
                <a:solidFill>
                  <a:schemeClr val="tx1"/>
                </a:solidFill>
              </a:rPr>
              <a:t>Complete data</a:t>
            </a:r>
          </a:p>
          <a:p>
            <a:pPr marL="58738" indent="-58738">
              <a:buFont typeface="Arial" charset="0"/>
              <a:buChar char="•"/>
            </a:pPr>
            <a:r>
              <a:rPr lang="en-US" sz="1200" dirty="0" smtClean="0">
                <a:solidFill>
                  <a:schemeClr val="tx1"/>
                </a:solidFill>
              </a:rPr>
              <a:t>Accurate data</a:t>
            </a:r>
            <a:endParaRPr lang="en-US" sz="1200" dirty="0">
              <a:solidFill>
                <a:schemeClr val="tx1"/>
              </a:solidFill>
            </a:endParaRPr>
          </a:p>
          <a:p>
            <a:pPr marL="58738" indent="-58738">
              <a:buFont typeface="Arial" charset="0"/>
              <a:buChar char="•"/>
            </a:pPr>
            <a:r>
              <a:rPr lang="en-US" sz="1200" dirty="0">
                <a:solidFill>
                  <a:schemeClr val="tx1"/>
                </a:solidFill>
              </a:rPr>
              <a:t>Data analysis</a:t>
            </a:r>
          </a:p>
          <a:p>
            <a:pPr marL="58738" indent="-58738">
              <a:buFont typeface="Arial" charset="0"/>
              <a:buChar char="•"/>
            </a:pPr>
            <a:r>
              <a:rPr lang="en-US" sz="1200" dirty="0">
                <a:solidFill>
                  <a:schemeClr val="tx1"/>
                </a:solidFill>
              </a:rPr>
              <a:t>Minimal time</a:t>
            </a:r>
          </a:p>
        </p:txBody>
      </p:sp>
      <p:sp>
        <p:nvSpPr>
          <p:cNvPr id="15" name="Oval 14"/>
          <p:cNvSpPr/>
          <p:nvPr/>
        </p:nvSpPr>
        <p:spPr>
          <a:xfrm>
            <a:off x="5818568" y="4816794"/>
            <a:ext cx="324634" cy="3048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Callout 15"/>
          <p:cNvSpPr/>
          <p:nvPr/>
        </p:nvSpPr>
        <p:spPr>
          <a:xfrm>
            <a:off x="6227286" y="4240625"/>
            <a:ext cx="2469242" cy="1467844"/>
          </a:xfrm>
          <a:prstGeom prst="leftArrowCallout">
            <a:avLst>
              <a:gd name="adj1" fmla="val 25000"/>
              <a:gd name="adj2" fmla="val 25000"/>
              <a:gd name="adj3" fmla="val 25000"/>
              <a:gd name="adj4" fmla="val 7888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Typical scenario:</a:t>
            </a:r>
            <a:endParaRPr lang="en-US" sz="1400" b="1" dirty="0">
              <a:solidFill>
                <a:schemeClr val="tx1"/>
              </a:solidFill>
            </a:endParaRPr>
          </a:p>
          <a:p>
            <a:pPr marL="58738" indent="-58738">
              <a:buFont typeface="Arial" charset="0"/>
              <a:buChar char="•"/>
            </a:pPr>
            <a:r>
              <a:rPr lang="en-US" sz="1200" dirty="0" smtClean="0">
                <a:solidFill>
                  <a:schemeClr val="tx1"/>
                </a:solidFill>
              </a:rPr>
              <a:t>Incomplete data</a:t>
            </a:r>
          </a:p>
          <a:p>
            <a:pPr marL="58738" indent="-58738">
              <a:buFont typeface="Arial" charset="0"/>
              <a:buChar char="•"/>
            </a:pPr>
            <a:r>
              <a:rPr lang="en-US" sz="1200" dirty="0" smtClean="0">
                <a:solidFill>
                  <a:schemeClr val="tx1"/>
                </a:solidFill>
              </a:rPr>
              <a:t>Unverified data</a:t>
            </a:r>
            <a:endParaRPr lang="en-US" sz="1200" dirty="0">
              <a:solidFill>
                <a:schemeClr val="tx1"/>
              </a:solidFill>
            </a:endParaRPr>
          </a:p>
          <a:p>
            <a:pPr marL="58738" indent="-58738">
              <a:buFont typeface="Arial" charset="0"/>
              <a:buChar char="•"/>
            </a:pPr>
            <a:r>
              <a:rPr lang="en-US" sz="1200" dirty="0" smtClean="0">
                <a:solidFill>
                  <a:schemeClr val="tx1"/>
                </a:solidFill>
              </a:rPr>
              <a:t>Limited time for analysis</a:t>
            </a:r>
          </a:p>
          <a:p>
            <a:pPr marL="58738" indent="-58738">
              <a:buFont typeface="Arial" charset="0"/>
              <a:buChar char="•"/>
            </a:pPr>
            <a:r>
              <a:rPr lang="en-US" sz="1200" dirty="0" smtClean="0">
                <a:solidFill>
                  <a:schemeClr val="tx1"/>
                </a:solidFill>
              </a:rPr>
              <a:t>Long time to quote</a:t>
            </a:r>
            <a:endParaRPr lang="en-US" sz="1200" dirty="0">
              <a:solidFill>
                <a:schemeClr val="tx1"/>
              </a:solidFill>
            </a:endParaRPr>
          </a:p>
        </p:txBody>
      </p:sp>
      <p:sp>
        <p:nvSpPr>
          <p:cNvPr id="17" name="TextBox 16"/>
          <p:cNvSpPr txBox="1"/>
          <p:nvPr/>
        </p:nvSpPr>
        <p:spPr>
          <a:xfrm>
            <a:off x="133899" y="3137928"/>
            <a:ext cx="1529586" cy="1077218"/>
          </a:xfrm>
          <a:prstGeom prst="rect">
            <a:avLst/>
          </a:prstGeom>
          <a:noFill/>
        </p:spPr>
        <p:txBody>
          <a:bodyPr wrap="none" rtlCol="0">
            <a:spAutoFit/>
          </a:bodyPr>
          <a:lstStyle/>
          <a:p>
            <a:r>
              <a:rPr lang="en-US" sz="1600" dirty="0" smtClean="0"/>
              <a:t>Data</a:t>
            </a:r>
          </a:p>
          <a:p>
            <a:pPr marL="114300" indent="-114300">
              <a:buFont typeface="Arial" charset="0"/>
              <a:buChar char="•"/>
            </a:pPr>
            <a:r>
              <a:rPr lang="en-US" sz="1600" dirty="0"/>
              <a:t>Accumulation</a:t>
            </a:r>
          </a:p>
          <a:p>
            <a:pPr marL="114300" indent="-114300">
              <a:buFont typeface="Arial" charset="0"/>
              <a:buChar char="•"/>
            </a:pPr>
            <a:r>
              <a:rPr lang="en-US" sz="1600" dirty="0"/>
              <a:t>Accuracy</a:t>
            </a:r>
          </a:p>
          <a:p>
            <a:pPr marL="114300" indent="-114300">
              <a:buFont typeface="Arial" charset="0"/>
              <a:buChar char="•"/>
            </a:pPr>
            <a:r>
              <a:rPr lang="en-US" sz="1600" dirty="0"/>
              <a:t>Analysis</a:t>
            </a:r>
          </a:p>
        </p:txBody>
      </p:sp>
      <p:sp>
        <p:nvSpPr>
          <p:cNvPr id="13" name="Slide Number Placeholder 3"/>
          <p:cNvSpPr>
            <a:spLocks noGrp="1"/>
          </p:cNvSpPr>
          <p:nvPr>
            <p:ph type="sldNum" sz="quarter" idx="12"/>
          </p:nvPr>
        </p:nvSpPr>
        <p:spPr>
          <a:xfrm>
            <a:off x="7010400" y="6505575"/>
            <a:ext cx="2133600" cy="365125"/>
          </a:xfrm>
        </p:spPr>
        <p:txBody>
          <a:bodyPr/>
          <a:lstStyle/>
          <a:p>
            <a:fld id="{98C1AAA7-3584-431F-B171-B6E97BC46D50}" type="slidenum">
              <a:rPr lang="en-US" smtClean="0">
                <a:solidFill>
                  <a:prstClr val="black"/>
                </a:solidFill>
              </a:rPr>
              <a:pPr/>
              <a:t>5</a:t>
            </a:fld>
            <a:endParaRPr lang="en-US" dirty="0">
              <a:solidFill>
                <a:prstClr val="black"/>
              </a:solidFill>
            </a:endParaRPr>
          </a:p>
        </p:txBody>
      </p:sp>
      <p:pic>
        <p:nvPicPr>
          <p:cNvPr id="14" name="Picture 13"/>
          <p:cNvPicPr>
            <a:picLocks noChangeAspect="1"/>
          </p:cNvPicPr>
          <p:nvPr/>
        </p:nvPicPr>
        <p:blipFill>
          <a:blip r:embed="rId2" cstate="print"/>
          <a:stretch>
            <a:fillRect/>
          </a:stretch>
        </p:blipFill>
        <p:spPr>
          <a:xfrm>
            <a:off x="238403" y="4462464"/>
            <a:ext cx="1102360" cy="708660"/>
          </a:xfrm>
          <a:prstGeom prst="rect">
            <a:avLst/>
          </a:prstGeom>
        </p:spPr>
      </p:pic>
    </p:spTree>
    <p:extLst>
      <p:ext uri="{BB962C8B-B14F-4D97-AF65-F5344CB8AC3E}">
        <p14:creationId xmlns:p14="http://schemas.microsoft.com/office/powerpoint/2010/main" val="14413876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354857" y="2648372"/>
            <a:ext cx="2402552" cy="1752600"/>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a:cs typeface="Century Gothic"/>
            </a:endParaRPr>
          </a:p>
        </p:txBody>
      </p:sp>
      <p:sp>
        <p:nvSpPr>
          <p:cNvPr id="2" name="Title 1"/>
          <p:cNvSpPr>
            <a:spLocks noGrp="1"/>
          </p:cNvSpPr>
          <p:nvPr>
            <p:ph type="title"/>
          </p:nvPr>
        </p:nvSpPr>
        <p:spPr/>
        <p:txBody>
          <a:bodyPr>
            <a:noAutofit/>
          </a:bodyPr>
          <a:lstStyle/>
          <a:p>
            <a:r>
              <a:rPr lang="en-US" sz="3000" dirty="0" smtClean="0"/>
              <a:t>There is point of sale information available to help Workers </a:t>
            </a:r>
            <a:r>
              <a:rPr lang="en-US" sz="3000" dirty="0" smtClean="0"/>
              <a:t>Compensation </a:t>
            </a:r>
            <a:r>
              <a:rPr lang="en-US" sz="3000" dirty="0" smtClean="0"/>
              <a:t>Underwriters better assess risk</a:t>
            </a:r>
            <a:endParaRPr lang="en-US" sz="3000" dirty="0"/>
          </a:p>
        </p:txBody>
      </p:sp>
      <p:pic>
        <p:nvPicPr>
          <p:cNvPr id="5" name="Picture 4" descr="Government Business Intelligence Opportun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625" y="2953172"/>
            <a:ext cx="1610360" cy="135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418174" y="2675648"/>
            <a:ext cx="2197261" cy="523220"/>
          </a:xfrm>
          <a:prstGeom prst="rect">
            <a:avLst/>
          </a:prstGeom>
          <a:noFill/>
        </p:spPr>
        <p:txBody>
          <a:bodyPr wrap="none" rtlCol="0">
            <a:spAutoFit/>
          </a:bodyPr>
          <a:lstStyle/>
          <a:p>
            <a:pPr algn="ctr"/>
            <a:r>
              <a:rPr lang="en-US" sz="1400" dirty="0" smtClean="0">
                <a:latin typeface="Century Gothic"/>
                <a:cs typeface="Century Gothic"/>
              </a:rPr>
              <a:t>Workers Compensation</a:t>
            </a:r>
          </a:p>
          <a:p>
            <a:pPr algn="ctr"/>
            <a:r>
              <a:rPr lang="en-US" sz="1400" dirty="0">
                <a:latin typeface="Century Gothic"/>
                <a:cs typeface="Century Gothic"/>
              </a:rPr>
              <a:t>u</a:t>
            </a:r>
            <a:r>
              <a:rPr lang="en-US" sz="1400" dirty="0" smtClean="0">
                <a:latin typeface="Century Gothic"/>
                <a:cs typeface="Century Gothic"/>
              </a:rPr>
              <a:t>nderwriting data</a:t>
            </a:r>
            <a:endParaRPr lang="en-US" sz="1400" dirty="0">
              <a:latin typeface="Century Gothic"/>
              <a:cs typeface="Century Gothic"/>
            </a:endParaRPr>
          </a:p>
        </p:txBody>
      </p:sp>
      <p:sp>
        <p:nvSpPr>
          <p:cNvPr id="7" name="TextBox 6"/>
          <p:cNvSpPr txBox="1"/>
          <p:nvPr/>
        </p:nvSpPr>
        <p:spPr>
          <a:xfrm>
            <a:off x="6190985" y="3762084"/>
            <a:ext cx="2743200" cy="600164"/>
          </a:xfrm>
          <a:prstGeom prst="rect">
            <a:avLst/>
          </a:prstGeom>
          <a:noFill/>
        </p:spPr>
        <p:txBody>
          <a:bodyPr wrap="square" rtlCol="0">
            <a:spAutoFit/>
          </a:bodyPr>
          <a:lstStyle/>
          <a:p>
            <a:pPr algn="ctr"/>
            <a:r>
              <a:rPr lang="en-US" sz="1100" b="1" dirty="0" smtClean="0">
                <a:solidFill>
                  <a:srgbClr val="0078AE"/>
                </a:solidFill>
                <a:latin typeface="Century Gothic"/>
                <a:cs typeface="Century Gothic"/>
              </a:rPr>
              <a:t>Hazardous Materials</a:t>
            </a:r>
          </a:p>
          <a:p>
            <a:pPr marL="166688" indent="-166688">
              <a:buFont typeface="Arial" panose="020B0604020202020204" pitchFamily="34" charset="0"/>
              <a:buChar char="•"/>
            </a:pPr>
            <a:r>
              <a:rPr lang="en-US" sz="1100" dirty="0" smtClean="0">
                <a:solidFill>
                  <a:srgbClr val="595959"/>
                </a:solidFill>
                <a:latin typeface="Century Gothic"/>
                <a:cs typeface="Century Gothic"/>
              </a:rPr>
              <a:t>Hazardous chemical shipment</a:t>
            </a:r>
          </a:p>
          <a:p>
            <a:pPr marL="166688" indent="-166688">
              <a:buFont typeface="Arial" panose="020B0604020202020204" pitchFamily="34" charset="0"/>
              <a:buChar char="•"/>
            </a:pPr>
            <a:r>
              <a:rPr lang="en-US" sz="1100" dirty="0" smtClean="0">
                <a:solidFill>
                  <a:srgbClr val="595959"/>
                </a:solidFill>
                <a:latin typeface="Century Gothic"/>
                <a:cs typeface="Century Gothic"/>
              </a:rPr>
              <a:t>Chemical and oil </a:t>
            </a:r>
            <a:r>
              <a:rPr lang="en-US" sz="1100" dirty="0" smtClean="0">
                <a:solidFill>
                  <a:srgbClr val="595959"/>
                </a:solidFill>
                <a:latin typeface="Century Gothic"/>
                <a:cs typeface="Century Gothic"/>
              </a:rPr>
              <a:t>spills</a:t>
            </a:r>
            <a:endParaRPr lang="en-US" sz="1100" dirty="0">
              <a:solidFill>
                <a:srgbClr val="595959"/>
              </a:solidFill>
              <a:latin typeface="Century Gothic"/>
              <a:cs typeface="Century Gothic"/>
            </a:endParaRPr>
          </a:p>
        </p:txBody>
      </p:sp>
      <p:sp>
        <p:nvSpPr>
          <p:cNvPr id="8" name="TextBox 7"/>
          <p:cNvSpPr txBox="1"/>
          <p:nvPr/>
        </p:nvSpPr>
        <p:spPr>
          <a:xfrm>
            <a:off x="170995" y="5488325"/>
            <a:ext cx="2743200" cy="938719"/>
          </a:xfrm>
          <a:prstGeom prst="rect">
            <a:avLst/>
          </a:prstGeom>
          <a:noFill/>
        </p:spPr>
        <p:txBody>
          <a:bodyPr wrap="square" rtlCol="0">
            <a:spAutoFit/>
          </a:bodyPr>
          <a:lstStyle/>
          <a:p>
            <a:pPr algn="ctr"/>
            <a:r>
              <a:rPr lang="en-US" sz="1100" b="1" dirty="0" smtClean="0">
                <a:solidFill>
                  <a:srgbClr val="0078AE"/>
                </a:solidFill>
                <a:latin typeface="Century Gothic"/>
                <a:cs typeface="Century Gothic"/>
              </a:rPr>
              <a:t>Business Credit</a:t>
            </a:r>
          </a:p>
          <a:p>
            <a:pPr marL="114300" indent="-114300">
              <a:buFont typeface="Arial" panose="020B0604020202020204" pitchFamily="34" charset="0"/>
              <a:buChar char="•"/>
            </a:pPr>
            <a:r>
              <a:rPr lang="en-US" sz="1100" dirty="0" smtClean="0">
                <a:solidFill>
                  <a:srgbClr val="595959"/>
                </a:solidFill>
                <a:latin typeface="Century Gothic"/>
                <a:cs typeface="Century Gothic"/>
              </a:rPr>
              <a:t>Business credit rating</a:t>
            </a:r>
          </a:p>
          <a:p>
            <a:pPr marL="114300" indent="-114300">
              <a:buFont typeface="Arial" panose="020B0604020202020204" pitchFamily="34" charset="0"/>
              <a:buChar char="•"/>
            </a:pPr>
            <a:r>
              <a:rPr lang="en-US" sz="1100" dirty="0" smtClean="0">
                <a:solidFill>
                  <a:srgbClr val="595959"/>
                </a:solidFill>
                <a:latin typeface="Century Gothic"/>
                <a:cs typeface="Century Gothic"/>
              </a:rPr>
              <a:t>Benchmarking </a:t>
            </a:r>
            <a:r>
              <a:rPr lang="en-US" sz="1100" dirty="0" smtClean="0">
                <a:solidFill>
                  <a:srgbClr val="595959"/>
                </a:solidFill>
                <a:latin typeface="Century Gothic"/>
                <a:cs typeface="Century Gothic"/>
              </a:rPr>
              <a:t>b</a:t>
            </a:r>
            <a:r>
              <a:rPr lang="en-US" sz="1100" dirty="0" smtClean="0">
                <a:solidFill>
                  <a:srgbClr val="595959"/>
                </a:solidFill>
                <a:latin typeface="Century Gothic"/>
                <a:cs typeface="Century Gothic"/>
              </a:rPr>
              <a:t>usiness </a:t>
            </a:r>
            <a:r>
              <a:rPr lang="en-US" sz="1100" dirty="0">
                <a:solidFill>
                  <a:srgbClr val="595959"/>
                </a:solidFill>
                <a:latin typeface="Century Gothic"/>
                <a:cs typeface="Century Gothic"/>
              </a:rPr>
              <a:t>credit </a:t>
            </a:r>
            <a:r>
              <a:rPr lang="en-US" sz="1100" dirty="0" smtClean="0">
                <a:solidFill>
                  <a:srgbClr val="595959"/>
                </a:solidFill>
                <a:latin typeface="Century Gothic"/>
                <a:cs typeface="Century Gothic"/>
              </a:rPr>
              <a:t>rating</a:t>
            </a:r>
            <a:endParaRPr lang="en-US" sz="1100" dirty="0" smtClean="0">
              <a:solidFill>
                <a:srgbClr val="595959"/>
              </a:solidFill>
              <a:latin typeface="Century Gothic"/>
              <a:cs typeface="Century Gothic"/>
            </a:endParaRPr>
          </a:p>
          <a:p>
            <a:pPr marL="114300" indent="-114300">
              <a:buFont typeface="Arial" panose="020B0604020202020204" pitchFamily="34" charset="0"/>
              <a:buChar char="•"/>
            </a:pPr>
            <a:r>
              <a:rPr lang="en-US" sz="1100" dirty="0" smtClean="0">
                <a:solidFill>
                  <a:srgbClr val="595959"/>
                </a:solidFill>
                <a:latin typeface="Century Gothic"/>
                <a:cs typeface="Century Gothic"/>
              </a:rPr>
              <a:t>Bankruptcy and liens</a:t>
            </a:r>
          </a:p>
          <a:p>
            <a:pPr marL="166688" indent="-166688">
              <a:buFont typeface="Arial" panose="020B0604020202020204" pitchFamily="34" charset="0"/>
              <a:buChar char="•"/>
            </a:pPr>
            <a:endParaRPr lang="en-US" sz="1100" dirty="0">
              <a:latin typeface="Century Gothic"/>
              <a:cs typeface="Century Gothic"/>
            </a:endParaRPr>
          </a:p>
        </p:txBody>
      </p:sp>
      <p:sp>
        <p:nvSpPr>
          <p:cNvPr id="9" name="TextBox 8"/>
          <p:cNvSpPr txBox="1"/>
          <p:nvPr/>
        </p:nvSpPr>
        <p:spPr>
          <a:xfrm>
            <a:off x="6190985" y="4638074"/>
            <a:ext cx="2743200" cy="600164"/>
          </a:xfrm>
          <a:prstGeom prst="rect">
            <a:avLst/>
          </a:prstGeom>
          <a:noFill/>
        </p:spPr>
        <p:txBody>
          <a:bodyPr wrap="square" rtlCol="0">
            <a:spAutoFit/>
          </a:bodyPr>
          <a:lstStyle/>
          <a:p>
            <a:pPr algn="ctr"/>
            <a:r>
              <a:rPr lang="en-US" sz="1100" b="1" dirty="0" smtClean="0">
                <a:solidFill>
                  <a:srgbClr val="0078AE"/>
                </a:solidFill>
                <a:latin typeface="Century Gothic"/>
                <a:cs typeface="Century Gothic"/>
              </a:rPr>
              <a:t>Injury and Fatality Benchmarks</a:t>
            </a:r>
          </a:p>
          <a:p>
            <a:pPr marL="166688" indent="-166688">
              <a:buFont typeface="Arial" panose="020B0604020202020204" pitchFamily="34" charset="0"/>
              <a:buChar char="•"/>
            </a:pPr>
            <a:r>
              <a:rPr lang="en-US" sz="1100" dirty="0" smtClean="0">
                <a:solidFill>
                  <a:srgbClr val="595959"/>
                </a:solidFill>
                <a:latin typeface="Century Gothic"/>
                <a:cs typeface="Century Gothic"/>
              </a:rPr>
              <a:t>Industry and state-specific injury and fatality </a:t>
            </a:r>
            <a:r>
              <a:rPr lang="en-US" sz="1100" dirty="0" smtClean="0">
                <a:solidFill>
                  <a:srgbClr val="595959"/>
                </a:solidFill>
                <a:latin typeface="Century Gothic"/>
                <a:cs typeface="Century Gothic"/>
              </a:rPr>
              <a:t>rates</a:t>
            </a:r>
            <a:endParaRPr lang="en-US" sz="1100" dirty="0" smtClean="0">
              <a:solidFill>
                <a:srgbClr val="595959"/>
              </a:solidFill>
              <a:latin typeface="Century Gothic"/>
              <a:cs typeface="Century Gothic"/>
            </a:endParaRPr>
          </a:p>
        </p:txBody>
      </p:sp>
      <p:sp>
        <p:nvSpPr>
          <p:cNvPr id="10" name="TextBox 9"/>
          <p:cNvSpPr txBox="1"/>
          <p:nvPr/>
        </p:nvSpPr>
        <p:spPr>
          <a:xfrm>
            <a:off x="6172200" y="3022135"/>
            <a:ext cx="2743200" cy="600164"/>
          </a:xfrm>
          <a:prstGeom prst="rect">
            <a:avLst/>
          </a:prstGeom>
          <a:noFill/>
        </p:spPr>
        <p:txBody>
          <a:bodyPr wrap="square" rtlCol="0">
            <a:spAutoFit/>
          </a:bodyPr>
          <a:lstStyle/>
          <a:p>
            <a:pPr algn="ctr"/>
            <a:r>
              <a:rPr lang="en-US" sz="1100" b="1" dirty="0" smtClean="0">
                <a:solidFill>
                  <a:schemeClr val="accent1"/>
                </a:solidFill>
                <a:latin typeface="Century Gothic"/>
                <a:cs typeface="Century Gothic"/>
              </a:rPr>
              <a:t>OSHA Inspections</a:t>
            </a:r>
          </a:p>
          <a:p>
            <a:pPr marL="166688" indent="-166688">
              <a:buFont typeface="Arial" panose="020B0604020202020204" pitchFamily="34" charset="0"/>
              <a:buChar char="•"/>
            </a:pPr>
            <a:r>
              <a:rPr lang="en-US" sz="1100" dirty="0" smtClean="0">
                <a:solidFill>
                  <a:srgbClr val="595959"/>
                </a:solidFill>
                <a:latin typeface="Century Gothic"/>
                <a:cs typeface="Century Gothic"/>
              </a:rPr>
              <a:t>OSHA inspection results</a:t>
            </a:r>
          </a:p>
          <a:p>
            <a:pPr marL="166688" indent="-166688">
              <a:buFont typeface="Arial" panose="020B0604020202020204" pitchFamily="34" charset="0"/>
              <a:buChar char="•"/>
            </a:pPr>
            <a:r>
              <a:rPr lang="en-US" sz="1100" dirty="0" smtClean="0">
                <a:solidFill>
                  <a:srgbClr val="595959"/>
                </a:solidFill>
                <a:latin typeface="Century Gothic"/>
                <a:cs typeface="Century Gothic"/>
              </a:rPr>
              <a:t>Open OSHA violations</a:t>
            </a:r>
          </a:p>
        </p:txBody>
      </p:sp>
      <p:sp>
        <p:nvSpPr>
          <p:cNvPr id="11" name="TextBox 10"/>
          <p:cNvSpPr txBox="1"/>
          <p:nvPr/>
        </p:nvSpPr>
        <p:spPr>
          <a:xfrm>
            <a:off x="170995" y="4577751"/>
            <a:ext cx="2743200" cy="769441"/>
          </a:xfrm>
          <a:prstGeom prst="rect">
            <a:avLst/>
          </a:prstGeom>
          <a:noFill/>
        </p:spPr>
        <p:txBody>
          <a:bodyPr wrap="square" rtlCol="0">
            <a:spAutoFit/>
          </a:bodyPr>
          <a:lstStyle/>
          <a:p>
            <a:pPr algn="ctr"/>
            <a:r>
              <a:rPr lang="en-US" sz="1100" b="1" dirty="0" smtClean="0">
                <a:solidFill>
                  <a:srgbClr val="0078AE"/>
                </a:solidFill>
                <a:latin typeface="Century Gothic"/>
                <a:cs typeface="Century Gothic"/>
              </a:rPr>
              <a:t>Business Information</a:t>
            </a:r>
          </a:p>
          <a:p>
            <a:pPr marL="114300" indent="-114300">
              <a:buFont typeface="Arial" panose="020B0604020202020204" pitchFamily="34" charset="0"/>
              <a:buChar char="•"/>
            </a:pPr>
            <a:r>
              <a:rPr lang="en-US" sz="1100" dirty="0" smtClean="0">
                <a:solidFill>
                  <a:srgbClr val="595959"/>
                </a:solidFill>
                <a:latin typeface="Century Gothic"/>
                <a:cs typeface="Century Gothic"/>
              </a:rPr>
              <a:t>Number of employees</a:t>
            </a:r>
          </a:p>
          <a:p>
            <a:pPr marL="114300" indent="-114300">
              <a:buFont typeface="Arial" panose="020B0604020202020204" pitchFamily="34" charset="0"/>
              <a:buChar char="•"/>
            </a:pPr>
            <a:r>
              <a:rPr lang="en-US" sz="1100" dirty="0" smtClean="0">
                <a:solidFill>
                  <a:srgbClr val="595959"/>
                </a:solidFill>
                <a:latin typeface="Century Gothic"/>
                <a:cs typeface="Century Gothic"/>
              </a:rPr>
              <a:t>Sales</a:t>
            </a:r>
            <a:endParaRPr lang="en-US" sz="1100" dirty="0" smtClean="0">
              <a:solidFill>
                <a:srgbClr val="595959"/>
              </a:solidFill>
              <a:latin typeface="Century Gothic"/>
              <a:cs typeface="Century Gothic"/>
            </a:endParaRPr>
          </a:p>
          <a:p>
            <a:pPr marL="114300" indent="-114300">
              <a:buFont typeface="Arial" panose="020B0604020202020204" pitchFamily="34" charset="0"/>
              <a:buChar char="•"/>
            </a:pPr>
            <a:r>
              <a:rPr lang="en-US" sz="1100" dirty="0" smtClean="0">
                <a:solidFill>
                  <a:srgbClr val="595959"/>
                </a:solidFill>
                <a:latin typeface="Century Gothic"/>
                <a:cs typeface="Century Gothic"/>
              </a:rPr>
              <a:t>Recent business news</a:t>
            </a:r>
          </a:p>
        </p:txBody>
      </p:sp>
      <p:sp>
        <p:nvSpPr>
          <p:cNvPr id="12" name="TextBox 11"/>
          <p:cNvSpPr txBox="1"/>
          <p:nvPr/>
        </p:nvSpPr>
        <p:spPr>
          <a:xfrm>
            <a:off x="3358245" y="5635400"/>
            <a:ext cx="2427510" cy="769441"/>
          </a:xfrm>
          <a:prstGeom prst="rect">
            <a:avLst/>
          </a:prstGeom>
          <a:noFill/>
        </p:spPr>
        <p:txBody>
          <a:bodyPr wrap="square" rtlCol="0">
            <a:spAutoFit/>
          </a:bodyPr>
          <a:lstStyle/>
          <a:p>
            <a:pPr algn="ctr"/>
            <a:r>
              <a:rPr lang="en-US" sz="1100" b="1" dirty="0" smtClean="0">
                <a:solidFill>
                  <a:srgbClr val="0078AE"/>
                </a:solidFill>
                <a:latin typeface="Century Gothic"/>
                <a:cs typeface="Century Gothic"/>
              </a:rPr>
              <a:t>Property Characteristics</a:t>
            </a:r>
          </a:p>
          <a:p>
            <a:pPr marL="166688" indent="-166688">
              <a:buFont typeface="Arial" panose="020B0604020202020204" pitchFamily="34" charset="0"/>
              <a:buChar char="•"/>
            </a:pPr>
            <a:r>
              <a:rPr lang="en-US" sz="1100" dirty="0" smtClean="0">
                <a:solidFill>
                  <a:schemeClr val="tx1">
                    <a:lumMod val="65000"/>
                    <a:lumOff val="35000"/>
                  </a:schemeClr>
                </a:solidFill>
                <a:latin typeface="Century Gothic"/>
                <a:cs typeface="Century Gothic"/>
              </a:rPr>
              <a:t>Building </a:t>
            </a:r>
            <a:r>
              <a:rPr lang="en-US" sz="1100" dirty="0" smtClean="0">
                <a:solidFill>
                  <a:schemeClr val="tx1">
                    <a:lumMod val="65000"/>
                    <a:lumOff val="35000"/>
                  </a:schemeClr>
                </a:solidFill>
                <a:latin typeface="Century Gothic"/>
                <a:cs typeface="Century Gothic"/>
              </a:rPr>
              <a:t>characteristics</a:t>
            </a:r>
            <a:r>
              <a:rPr lang="en-US" sz="1100" dirty="0">
                <a:solidFill>
                  <a:schemeClr val="tx1">
                    <a:lumMod val="65000"/>
                    <a:lumOff val="35000"/>
                  </a:schemeClr>
                </a:solidFill>
                <a:latin typeface="Century Gothic"/>
                <a:cs typeface="Century Gothic"/>
              </a:rPr>
              <a:t> </a:t>
            </a:r>
            <a:r>
              <a:rPr lang="en-US" sz="1100" dirty="0" smtClean="0">
                <a:solidFill>
                  <a:schemeClr val="tx1">
                    <a:lumMod val="65000"/>
                    <a:lumOff val="35000"/>
                  </a:schemeClr>
                </a:solidFill>
                <a:latin typeface="Century Gothic"/>
                <a:cs typeface="Century Gothic"/>
              </a:rPr>
              <a:t>(number of stories, size, hazards, etc.)</a:t>
            </a:r>
            <a:endParaRPr lang="en-US" sz="1100" dirty="0" smtClean="0">
              <a:solidFill>
                <a:schemeClr val="tx1">
                  <a:lumMod val="65000"/>
                  <a:lumOff val="35000"/>
                </a:schemeClr>
              </a:solidFill>
              <a:latin typeface="Century Gothic"/>
              <a:cs typeface="Century Gothic"/>
            </a:endParaRPr>
          </a:p>
        </p:txBody>
      </p:sp>
      <p:sp>
        <p:nvSpPr>
          <p:cNvPr id="13" name="TextBox 12"/>
          <p:cNvSpPr txBox="1"/>
          <p:nvPr/>
        </p:nvSpPr>
        <p:spPr>
          <a:xfrm>
            <a:off x="170995" y="2857151"/>
            <a:ext cx="2743200" cy="1679947"/>
          </a:xfrm>
          <a:prstGeom prst="rect">
            <a:avLst/>
          </a:prstGeom>
          <a:noFill/>
        </p:spPr>
        <p:txBody>
          <a:bodyPr wrap="square" rtlCol="0">
            <a:spAutoFit/>
          </a:bodyPr>
          <a:lstStyle/>
          <a:p>
            <a:pPr algn="ctr">
              <a:spcBef>
                <a:spcPts val="100"/>
              </a:spcBef>
            </a:pPr>
            <a:r>
              <a:rPr lang="en-US" sz="1100" b="1" dirty="0" smtClean="0">
                <a:solidFill>
                  <a:schemeClr val="accent1"/>
                </a:solidFill>
                <a:latin typeface="Century Gothic"/>
                <a:cs typeface="Century Gothic"/>
              </a:rPr>
              <a:t>Business Classification</a:t>
            </a:r>
          </a:p>
          <a:p>
            <a:pPr marL="114300" indent="-114300">
              <a:spcBef>
                <a:spcPts val="100"/>
              </a:spcBef>
              <a:buFont typeface="Arial" panose="020B0604020202020204" pitchFamily="34" charset="0"/>
              <a:buChar char="•"/>
            </a:pPr>
            <a:r>
              <a:rPr lang="en-US" sz="1100" dirty="0" smtClean="0">
                <a:solidFill>
                  <a:schemeClr val="tx1">
                    <a:lumMod val="65000"/>
                    <a:lumOff val="35000"/>
                  </a:schemeClr>
                </a:solidFill>
                <a:latin typeface="Century Gothic"/>
                <a:cs typeface="Century Gothic"/>
              </a:rPr>
              <a:t>Confirm </a:t>
            </a:r>
            <a:r>
              <a:rPr lang="en-US" sz="1100" dirty="0">
                <a:solidFill>
                  <a:schemeClr val="tx1">
                    <a:lumMod val="65000"/>
                    <a:lumOff val="35000"/>
                  </a:schemeClr>
                </a:solidFill>
                <a:latin typeface="Century Gothic"/>
                <a:cs typeface="Century Gothic"/>
              </a:rPr>
              <a:t>SIC and NAICS</a:t>
            </a:r>
          </a:p>
          <a:p>
            <a:pPr marL="114300" indent="-114300">
              <a:spcBef>
                <a:spcPts val="100"/>
              </a:spcBef>
              <a:buFont typeface="Arial" panose="020B0604020202020204" pitchFamily="34" charset="0"/>
              <a:buChar char="•"/>
            </a:pPr>
            <a:r>
              <a:rPr lang="en-US" sz="1100" dirty="0" smtClean="0">
                <a:solidFill>
                  <a:schemeClr val="tx1">
                    <a:lumMod val="65000"/>
                    <a:lumOff val="35000"/>
                  </a:schemeClr>
                </a:solidFill>
                <a:latin typeface="Century Gothic"/>
                <a:cs typeface="Century Gothic"/>
              </a:rPr>
              <a:t>Analysis on premium impact due to inaccurate WC class code</a:t>
            </a:r>
          </a:p>
          <a:p>
            <a:pPr marL="114300" indent="-114300">
              <a:spcBef>
                <a:spcPts val="100"/>
              </a:spcBef>
              <a:buFont typeface="Arial" panose="020B0604020202020204" pitchFamily="34" charset="0"/>
              <a:buChar char="•"/>
            </a:pPr>
            <a:r>
              <a:rPr lang="en-US" sz="1100" dirty="0" smtClean="0">
                <a:solidFill>
                  <a:schemeClr val="tx1">
                    <a:lumMod val="65000"/>
                    <a:lumOff val="35000"/>
                  </a:schemeClr>
                </a:solidFill>
                <a:latin typeface="Century Gothic"/>
                <a:cs typeface="Century Gothic"/>
              </a:rPr>
              <a:t>WC companion class codes</a:t>
            </a:r>
          </a:p>
          <a:p>
            <a:pPr marL="114300" indent="-114300">
              <a:spcBef>
                <a:spcPts val="100"/>
              </a:spcBef>
              <a:buFont typeface="Arial" panose="020B0604020202020204" pitchFamily="34" charset="0"/>
              <a:buChar char="•"/>
            </a:pPr>
            <a:r>
              <a:rPr lang="en-US" sz="1100" dirty="0" smtClean="0">
                <a:solidFill>
                  <a:schemeClr val="tx1">
                    <a:lumMod val="65000"/>
                    <a:lumOff val="35000"/>
                  </a:schemeClr>
                </a:solidFill>
                <a:latin typeface="Century Gothic"/>
                <a:cs typeface="Century Gothic"/>
              </a:rPr>
              <a:t>Insights into secondary and tertiary business classifications</a:t>
            </a:r>
          </a:p>
          <a:p>
            <a:pPr marL="114300" indent="-114300">
              <a:spcBef>
                <a:spcPts val="100"/>
              </a:spcBef>
              <a:buFont typeface="Arial" panose="020B0604020202020204" pitchFamily="34" charset="0"/>
              <a:buChar char="•"/>
            </a:pPr>
            <a:r>
              <a:rPr lang="en-US" sz="1100" dirty="0" smtClean="0">
                <a:solidFill>
                  <a:schemeClr val="tx1">
                    <a:lumMod val="65000"/>
                    <a:lumOff val="35000"/>
                  </a:schemeClr>
                </a:solidFill>
                <a:latin typeface="Century Gothic"/>
                <a:cs typeface="Century Gothic"/>
              </a:rPr>
              <a:t>Actual spend data can identify potential business </a:t>
            </a:r>
            <a:r>
              <a:rPr lang="en-US" sz="1100" dirty="0" smtClean="0">
                <a:solidFill>
                  <a:schemeClr val="tx1">
                    <a:lumMod val="65000"/>
                    <a:lumOff val="35000"/>
                  </a:schemeClr>
                </a:solidFill>
                <a:latin typeface="Century Gothic"/>
                <a:cs typeface="Century Gothic"/>
              </a:rPr>
              <a:t>misclassifications</a:t>
            </a:r>
            <a:endParaRPr lang="en-US" sz="1100" dirty="0" smtClean="0">
              <a:solidFill>
                <a:schemeClr val="tx1">
                  <a:lumMod val="65000"/>
                  <a:lumOff val="35000"/>
                </a:schemeClr>
              </a:solidFill>
              <a:latin typeface="Century Gothic"/>
              <a:cs typeface="Century Gothic"/>
            </a:endParaRPr>
          </a:p>
        </p:txBody>
      </p:sp>
      <p:sp>
        <p:nvSpPr>
          <p:cNvPr id="14" name="TextBox 13"/>
          <p:cNvSpPr txBox="1"/>
          <p:nvPr/>
        </p:nvSpPr>
        <p:spPr>
          <a:xfrm>
            <a:off x="3358245" y="4983012"/>
            <a:ext cx="2427510" cy="600164"/>
          </a:xfrm>
          <a:prstGeom prst="rect">
            <a:avLst/>
          </a:prstGeom>
          <a:noFill/>
        </p:spPr>
        <p:txBody>
          <a:bodyPr wrap="square" rtlCol="0">
            <a:spAutoFit/>
          </a:bodyPr>
          <a:lstStyle/>
          <a:p>
            <a:pPr algn="ctr"/>
            <a:r>
              <a:rPr lang="en-US" sz="1100" b="1" dirty="0">
                <a:solidFill>
                  <a:schemeClr val="accent1"/>
                </a:solidFill>
                <a:latin typeface="Century Gothic"/>
                <a:cs typeface="Century Gothic"/>
              </a:rPr>
              <a:t>M</a:t>
            </a:r>
            <a:r>
              <a:rPr lang="en-US" sz="1100" b="1" dirty="0" smtClean="0">
                <a:solidFill>
                  <a:schemeClr val="accent1"/>
                </a:solidFill>
                <a:latin typeface="Century Gothic"/>
                <a:cs typeface="Century Gothic"/>
              </a:rPr>
              <a:t>edical Facilities</a:t>
            </a:r>
          </a:p>
          <a:p>
            <a:pPr marL="166688" indent="-166688">
              <a:buFont typeface="Arial" panose="020B0604020202020204" pitchFamily="34" charset="0"/>
              <a:buChar char="•"/>
            </a:pPr>
            <a:r>
              <a:rPr lang="en-US" sz="1100" dirty="0">
                <a:solidFill>
                  <a:srgbClr val="595959"/>
                </a:solidFill>
                <a:latin typeface="Century Gothic"/>
                <a:cs typeface="Century Gothic"/>
              </a:rPr>
              <a:t>Time and </a:t>
            </a:r>
            <a:r>
              <a:rPr lang="en-US" sz="1100" dirty="0" smtClean="0">
                <a:solidFill>
                  <a:srgbClr val="595959"/>
                </a:solidFill>
                <a:latin typeface="Century Gothic"/>
                <a:cs typeface="Century Gothic"/>
              </a:rPr>
              <a:t>distance to </a:t>
            </a:r>
            <a:r>
              <a:rPr lang="en-US" sz="1100" dirty="0" smtClean="0">
                <a:solidFill>
                  <a:srgbClr val="595959"/>
                </a:solidFill>
                <a:latin typeface="Century Gothic"/>
                <a:cs typeface="Century Gothic"/>
              </a:rPr>
              <a:t> </a:t>
            </a:r>
            <a:r>
              <a:rPr lang="en-US" sz="1100" dirty="0">
                <a:solidFill>
                  <a:srgbClr val="595959"/>
                </a:solidFill>
                <a:latin typeface="Century Gothic"/>
                <a:cs typeface="Century Gothic"/>
              </a:rPr>
              <a:t>medical </a:t>
            </a:r>
            <a:r>
              <a:rPr lang="en-US" sz="1100" dirty="0" smtClean="0">
                <a:solidFill>
                  <a:srgbClr val="595959"/>
                </a:solidFill>
                <a:latin typeface="Century Gothic"/>
                <a:cs typeface="Century Gothic"/>
              </a:rPr>
              <a:t>facilities</a:t>
            </a:r>
            <a:endParaRPr lang="en-US" sz="1100" dirty="0">
              <a:solidFill>
                <a:srgbClr val="595959"/>
              </a:solidFill>
              <a:latin typeface="Century Gothic"/>
              <a:cs typeface="Century Gothic"/>
            </a:endParaRPr>
          </a:p>
        </p:txBody>
      </p:sp>
      <p:sp>
        <p:nvSpPr>
          <p:cNvPr id="17" name="AutoShape 96"/>
          <p:cNvSpPr>
            <a:spLocks noChangeArrowheads="1"/>
          </p:cNvSpPr>
          <p:nvPr/>
        </p:nvSpPr>
        <p:spPr bwMode="auto">
          <a:xfrm>
            <a:off x="170995" y="2500785"/>
            <a:ext cx="2743200" cy="3871948"/>
          </a:xfrm>
          <a:prstGeom prst="roundRect">
            <a:avLst>
              <a:gd name="adj" fmla="val 3958"/>
            </a:avLst>
          </a:prstGeom>
          <a:noFill/>
          <a:ln w="6350">
            <a:solidFill>
              <a:schemeClr val="bg2">
                <a:lumMod val="75000"/>
              </a:schemeClr>
            </a:solidFill>
            <a:prstDash val="sysDash"/>
            <a:round/>
            <a:headEnd/>
            <a:tailEnd/>
          </a:ln>
        </p:spPr>
        <p:txBody>
          <a:bodyPr wrap="none" anchor="ctr">
            <a:prstTxWarp prst="textNoShape">
              <a:avLst/>
            </a:prstTxWarp>
          </a:bodyPr>
          <a:lstStyle/>
          <a:p>
            <a:endParaRPr lang="en-US" sz="1600">
              <a:latin typeface="Century Gothic"/>
              <a:cs typeface="Century Gothic"/>
            </a:endParaRPr>
          </a:p>
        </p:txBody>
      </p:sp>
      <p:sp>
        <p:nvSpPr>
          <p:cNvPr id="20" name="AutoShape 96"/>
          <p:cNvSpPr>
            <a:spLocks noChangeArrowheads="1"/>
          </p:cNvSpPr>
          <p:nvPr/>
        </p:nvSpPr>
        <p:spPr bwMode="auto">
          <a:xfrm>
            <a:off x="6190985" y="2559153"/>
            <a:ext cx="2743200" cy="3658767"/>
          </a:xfrm>
          <a:prstGeom prst="roundRect">
            <a:avLst>
              <a:gd name="adj" fmla="val 3958"/>
            </a:avLst>
          </a:prstGeom>
          <a:noFill/>
          <a:ln w="6350">
            <a:solidFill>
              <a:schemeClr val="bg2">
                <a:lumMod val="75000"/>
              </a:schemeClr>
            </a:solidFill>
            <a:prstDash val="sysDash"/>
            <a:round/>
            <a:headEnd/>
            <a:tailEnd/>
          </a:ln>
        </p:spPr>
        <p:txBody>
          <a:bodyPr wrap="none" anchor="ctr">
            <a:prstTxWarp prst="textNoShape">
              <a:avLst/>
            </a:prstTxWarp>
          </a:bodyPr>
          <a:lstStyle/>
          <a:p>
            <a:endParaRPr lang="en-US" sz="1600">
              <a:latin typeface="Century Gothic"/>
              <a:cs typeface="Century Gothic"/>
            </a:endParaRPr>
          </a:p>
        </p:txBody>
      </p:sp>
      <p:sp>
        <p:nvSpPr>
          <p:cNvPr id="21" name="AutoShape 96"/>
          <p:cNvSpPr>
            <a:spLocks noChangeArrowheads="1"/>
          </p:cNvSpPr>
          <p:nvPr/>
        </p:nvSpPr>
        <p:spPr bwMode="auto">
          <a:xfrm>
            <a:off x="3200400" y="4602011"/>
            <a:ext cx="2743200" cy="1910907"/>
          </a:xfrm>
          <a:prstGeom prst="roundRect">
            <a:avLst>
              <a:gd name="adj" fmla="val 3958"/>
            </a:avLst>
          </a:prstGeom>
          <a:noFill/>
          <a:ln w="6350">
            <a:solidFill>
              <a:schemeClr val="bg2">
                <a:lumMod val="75000"/>
              </a:schemeClr>
            </a:solidFill>
            <a:prstDash val="sysDash"/>
            <a:round/>
            <a:headEnd/>
            <a:tailEnd/>
          </a:ln>
        </p:spPr>
        <p:txBody>
          <a:bodyPr wrap="none" anchor="ctr">
            <a:prstTxWarp prst="textNoShape">
              <a:avLst/>
            </a:prstTxWarp>
          </a:bodyPr>
          <a:lstStyle/>
          <a:p>
            <a:endParaRPr lang="en-US" sz="1600">
              <a:latin typeface="Century Gothic"/>
              <a:cs typeface="Century Gothic"/>
            </a:endParaRPr>
          </a:p>
        </p:txBody>
      </p:sp>
      <p:cxnSp>
        <p:nvCxnSpPr>
          <p:cNvPr id="28" name="Straight Connector 27"/>
          <p:cNvCxnSpPr/>
          <p:nvPr/>
        </p:nvCxnSpPr>
        <p:spPr>
          <a:xfrm>
            <a:off x="2928829" y="3079516"/>
            <a:ext cx="366103" cy="1588"/>
          </a:xfrm>
          <a:prstGeom prst="line">
            <a:avLst/>
          </a:prstGeom>
          <a:noFill/>
          <a:ln w="6350">
            <a:solidFill>
              <a:schemeClr val="bg2">
                <a:lumMod val="75000"/>
              </a:schemeClr>
            </a:solidFill>
            <a:prstDash val="sysDash"/>
            <a:round/>
            <a:headEnd/>
            <a:tailEnd/>
          </a:ln>
        </p:spPr>
      </p:cxnSp>
      <p:cxnSp>
        <p:nvCxnSpPr>
          <p:cNvPr id="31" name="Straight Connector 30"/>
          <p:cNvCxnSpPr/>
          <p:nvPr/>
        </p:nvCxnSpPr>
        <p:spPr>
          <a:xfrm>
            <a:off x="5804187" y="3083170"/>
            <a:ext cx="366103" cy="1588"/>
          </a:xfrm>
          <a:prstGeom prst="line">
            <a:avLst/>
          </a:prstGeom>
          <a:noFill/>
          <a:ln w="6350">
            <a:solidFill>
              <a:schemeClr val="bg2">
                <a:lumMod val="75000"/>
              </a:schemeClr>
            </a:solidFill>
            <a:prstDash val="sysDash"/>
            <a:round/>
            <a:headEnd/>
            <a:tailEnd/>
          </a:ln>
        </p:spPr>
      </p:cxnSp>
      <p:sp>
        <p:nvSpPr>
          <p:cNvPr id="23" name="Slide Number Placeholder 3"/>
          <p:cNvSpPr>
            <a:spLocks noGrp="1"/>
          </p:cNvSpPr>
          <p:nvPr>
            <p:ph type="sldNum" sz="quarter" idx="12"/>
          </p:nvPr>
        </p:nvSpPr>
        <p:spPr>
          <a:xfrm>
            <a:off x="7010400" y="6505575"/>
            <a:ext cx="2133600" cy="365125"/>
          </a:xfrm>
        </p:spPr>
        <p:txBody>
          <a:bodyPr/>
          <a:lstStyle/>
          <a:p>
            <a:fld id="{98C1AAA7-3584-431F-B171-B6E97BC46D50}" type="slidenum">
              <a:rPr lang="en-US" smtClean="0">
                <a:solidFill>
                  <a:prstClr val="black"/>
                </a:solidFill>
              </a:rPr>
              <a:pPr/>
              <a:t>6</a:t>
            </a:fld>
            <a:endParaRPr lang="en-US" dirty="0">
              <a:solidFill>
                <a:prstClr val="black"/>
              </a:solidFill>
            </a:endParaRPr>
          </a:p>
        </p:txBody>
      </p:sp>
      <p:sp>
        <p:nvSpPr>
          <p:cNvPr id="16" name="Rectangle 110"/>
          <p:cNvSpPr>
            <a:spLocks noChangeArrowheads="1"/>
          </p:cNvSpPr>
          <p:nvPr/>
        </p:nvSpPr>
        <p:spPr bwMode="auto">
          <a:xfrm>
            <a:off x="170994" y="2455207"/>
            <a:ext cx="2755085" cy="301625"/>
          </a:xfrm>
          <a:prstGeom prst="rect">
            <a:avLst/>
          </a:prstGeom>
          <a:ln>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en-US" sz="1200" dirty="0" smtClean="0">
                <a:solidFill>
                  <a:schemeClr val="bg1"/>
                </a:solidFill>
                <a:latin typeface="Century Gothic"/>
                <a:cs typeface="Century Gothic"/>
              </a:rPr>
              <a:t>Business</a:t>
            </a:r>
            <a:endParaRPr lang="en-US" sz="1200" dirty="0">
              <a:solidFill>
                <a:schemeClr val="bg1"/>
              </a:solidFill>
              <a:latin typeface="Century Gothic"/>
              <a:cs typeface="Century Gothic"/>
            </a:endParaRPr>
          </a:p>
        </p:txBody>
      </p:sp>
      <p:sp>
        <p:nvSpPr>
          <p:cNvPr id="19" name="Rectangle 112"/>
          <p:cNvSpPr>
            <a:spLocks noChangeArrowheads="1"/>
          </p:cNvSpPr>
          <p:nvPr/>
        </p:nvSpPr>
        <p:spPr bwMode="auto">
          <a:xfrm>
            <a:off x="6190985" y="2552487"/>
            <a:ext cx="2743200" cy="314325"/>
          </a:xfrm>
          <a:prstGeom prst="rect">
            <a:avLst/>
          </a:prstGeom>
          <a:ln>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en-US" sz="1200" dirty="0" smtClean="0">
                <a:solidFill>
                  <a:schemeClr val="bg1"/>
                </a:solidFill>
                <a:latin typeface="Century Gothic"/>
                <a:cs typeface="Century Gothic"/>
              </a:rPr>
              <a:t>Hazard </a:t>
            </a:r>
            <a:endParaRPr lang="en-US" sz="1200" dirty="0">
              <a:solidFill>
                <a:schemeClr val="bg1"/>
              </a:solidFill>
              <a:latin typeface="Century Gothic"/>
              <a:cs typeface="Century Gothic"/>
            </a:endParaRPr>
          </a:p>
        </p:txBody>
      </p:sp>
      <p:sp>
        <p:nvSpPr>
          <p:cNvPr id="22" name="Rectangle 111"/>
          <p:cNvSpPr>
            <a:spLocks noChangeArrowheads="1"/>
          </p:cNvSpPr>
          <p:nvPr/>
        </p:nvSpPr>
        <p:spPr bwMode="auto">
          <a:xfrm>
            <a:off x="3200400" y="4593508"/>
            <a:ext cx="2743200" cy="352603"/>
          </a:xfrm>
          <a:prstGeom prst="rect">
            <a:avLst/>
          </a:prstGeom>
          <a:ln>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pPr algn="ctr"/>
            <a:r>
              <a:rPr lang="en-US" sz="1200" dirty="0" smtClean="0">
                <a:solidFill>
                  <a:srgbClr val="FFFFFF"/>
                </a:solidFill>
                <a:latin typeface="Century Gothic"/>
                <a:cs typeface="Century Gothic"/>
              </a:rPr>
              <a:t>Property</a:t>
            </a:r>
            <a:endParaRPr lang="en-US" sz="1200" dirty="0">
              <a:solidFill>
                <a:srgbClr val="FFFFFF"/>
              </a:solidFill>
              <a:latin typeface="Century Gothic"/>
              <a:cs typeface="Century Gothic"/>
            </a:endParaRPr>
          </a:p>
        </p:txBody>
      </p:sp>
      <p:sp>
        <p:nvSpPr>
          <p:cNvPr id="4" name="TextBox 3"/>
          <p:cNvSpPr txBox="1"/>
          <p:nvPr/>
        </p:nvSpPr>
        <p:spPr>
          <a:xfrm>
            <a:off x="129175" y="1986252"/>
            <a:ext cx="8818880" cy="584775"/>
          </a:xfrm>
          <a:prstGeom prst="rect">
            <a:avLst/>
          </a:prstGeom>
          <a:noFill/>
        </p:spPr>
        <p:txBody>
          <a:bodyPr wrap="square" rtlCol="0">
            <a:spAutoFit/>
          </a:bodyPr>
          <a:lstStyle/>
          <a:p>
            <a:pPr algn="ctr"/>
            <a:r>
              <a:rPr lang="en-US" sz="1600" dirty="0" smtClean="0">
                <a:solidFill>
                  <a:srgbClr val="0078AE"/>
                </a:solidFill>
                <a:latin typeface="Century Gothic"/>
                <a:cs typeface="Century Gothic"/>
              </a:rPr>
              <a:t>Use point of sale business</a:t>
            </a:r>
            <a:r>
              <a:rPr lang="en-US" sz="1600" dirty="0">
                <a:solidFill>
                  <a:srgbClr val="0078AE"/>
                </a:solidFill>
                <a:latin typeface="Century Gothic"/>
                <a:cs typeface="Century Gothic"/>
              </a:rPr>
              <a:t>, </a:t>
            </a:r>
            <a:r>
              <a:rPr lang="en-US" sz="1600" dirty="0" smtClean="0">
                <a:solidFill>
                  <a:srgbClr val="0078AE"/>
                </a:solidFill>
                <a:latin typeface="Century Gothic"/>
                <a:cs typeface="Century Gothic"/>
              </a:rPr>
              <a:t>hazard, </a:t>
            </a:r>
            <a:r>
              <a:rPr lang="en-US" sz="1600" dirty="0">
                <a:solidFill>
                  <a:srgbClr val="0078AE"/>
                </a:solidFill>
                <a:latin typeface="Century Gothic"/>
                <a:cs typeface="Century Gothic"/>
              </a:rPr>
              <a:t>and </a:t>
            </a:r>
            <a:r>
              <a:rPr lang="en-US" sz="1600" dirty="0" smtClean="0">
                <a:solidFill>
                  <a:srgbClr val="0078AE"/>
                </a:solidFill>
                <a:latin typeface="Century Gothic"/>
                <a:cs typeface="Century Gothic"/>
              </a:rPr>
              <a:t>property-specific </a:t>
            </a:r>
            <a:r>
              <a:rPr lang="en-US" sz="1600" dirty="0">
                <a:solidFill>
                  <a:srgbClr val="0078AE"/>
                </a:solidFill>
                <a:latin typeface="Century Gothic"/>
                <a:cs typeface="Century Gothic"/>
              </a:rPr>
              <a:t>information </a:t>
            </a:r>
            <a:r>
              <a:rPr lang="en-US" sz="1600" dirty="0" smtClean="0">
                <a:solidFill>
                  <a:srgbClr val="0078AE"/>
                </a:solidFill>
                <a:latin typeface="Century Gothic"/>
                <a:cs typeface="Century Gothic"/>
              </a:rPr>
              <a:t>to improve underwriting results</a:t>
            </a:r>
            <a:endParaRPr lang="en-US" sz="1600" dirty="0">
              <a:solidFill>
                <a:srgbClr val="0078AE"/>
              </a:solidFill>
              <a:latin typeface="Century Gothic"/>
              <a:cs typeface="Century Gothic"/>
            </a:endParaRPr>
          </a:p>
        </p:txBody>
      </p:sp>
      <p:cxnSp>
        <p:nvCxnSpPr>
          <p:cNvPr id="27" name="Straight Connector 26"/>
          <p:cNvCxnSpPr/>
          <p:nvPr/>
        </p:nvCxnSpPr>
        <p:spPr>
          <a:xfrm>
            <a:off x="4563663" y="4397084"/>
            <a:ext cx="0" cy="184913"/>
          </a:xfrm>
          <a:prstGeom prst="line">
            <a:avLst/>
          </a:prstGeom>
          <a:noFill/>
          <a:ln w="6350">
            <a:solidFill>
              <a:schemeClr val="bg2">
                <a:lumMod val="75000"/>
              </a:schemeClr>
            </a:solidFill>
            <a:prstDash val="sysDash"/>
            <a:round/>
            <a:headEnd/>
            <a:tailEnd/>
          </a:ln>
        </p:spPr>
      </p:cxnSp>
      <p:sp>
        <p:nvSpPr>
          <p:cNvPr id="29" name="TextBox 28"/>
          <p:cNvSpPr txBox="1"/>
          <p:nvPr/>
        </p:nvSpPr>
        <p:spPr>
          <a:xfrm>
            <a:off x="6225819" y="5469743"/>
            <a:ext cx="2743200" cy="430887"/>
          </a:xfrm>
          <a:prstGeom prst="rect">
            <a:avLst/>
          </a:prstGeom>
          <a:noFill/>
        </p:spPr>
        <p:txBody>
          <a:bodyPr wrap="square" rtlCol="0">
            <a:spAutoFit/>
          </a:bodyPr>
          <a:lstStyle/>
          <a:p>
            <a:pPr algn="ctr"/>
            <a:r>
              <a:rPr lang="en-US" sz="1100" b="1" dirty="0" smtClean="0">
                <a:solidFill>
                  <a:srgbClr val="0078AE"/>
                </a:solidFill>
                <a:latin typeface="Century Gothic"/>
                <a:cs typeface="Century Gothic"/>
              </a:rPr>
              <a:t>Presence of alcohol</a:t>
            </a:r>
            <a:endParaRPr lang="en-US" sz="1100" b="1" dirty="0" smtClean="0">
              <a:solidFill>
                <a:srgbClr val="0078AE"/>
              </a:solidFill>
              <a:latin typeface="Century Gothic"/>
              <a:cs typeface="Century Gothic"/>
            </a:endParaRPr>
          </a:p>
          <a:p>
            <a:pPr marL="114300" indent="-114300">
              <a:buFont typeface="Arial" panose="020B0604020202020204" pitchFamily="34" charset="0"/>
              <a:buChar char="•"/>
            </a:pPr>
            <a:r>
              <a:rPr lang="en-US" sz="1100" dirty="0">
                <a:solidFill>
                  <a:schemeClr val="tx1">
                    <a:lumMod val="65000"/>
                    <a:lumOff val="35000"/>
                  </a:schemeClr>
                </a:solidFill>
                <a:latin typeface="Century Gothic"/>
                <a:cs typeface="Century Gothic"/>
              </a:rPr>
              <a:t>Liquor license </a:t>
            </a:r>
          </a:p>
        </p:txBody>
      </p:sp>
    </p:spTree>
    <p:extLst>
      <p:ext uri="{BB962C8B-B14F-4D97-AF65-F5344CB8AC3E}">
        <p14:creationId xmlns:p14="http://schemas.microsoft.com/office/powerpoint/2010/main" val="392060228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000" dirty="0"/>
              <a:t>A robust 360º view of the business </a:t>
            </a:r>
            <a:r>
              <a:rPr lang="en-US" sz="3000" dirty="0" smtClean="0"/>
              <a:t>allows </a:t>
            </a:r>
            <a:br>
              <a:rPr lang="en-US" sz="3000" dirty="0" smtClean="0"/>
            </a:br>
            <a:r>
              <a:rPr lang="en-US" sz="3000" dirty="0" smtClean="0"/>
              <a:t>for better </a:t>
            </a:r>
            <a:r>
              <a:rPr lang="en-US" sz="3000" dirty="0"/>
              <a:t>informed underwriting </a:t>
            </a:r>
            <a:r>
              <a:rPr lang="en-US" sz="3000" dirty="0" smtClean="0"/>
              <a:t>decisions</a:t>
            </a:r>
            <a:endParaRPr lang="en-US" sz="3000" dirty="0"/>
          </a:p>
        </p:txBody>
      </p:sp>
      <p:sp>
        <p:nvSpPr>
          <p:cNvPr id="3" name="Content Placeholder 2"/>
          <p:cNvSpPr>
            <a:spLocks noGrp="1"/>
          </p:cNvSpPr>
          <p:nvPr>
            <p:ph idx="1"/>
          </p:nvPr>
        </p:nvSpPr>
        <p:spPr>
          <a:xfrm>
            <a:off x="621726" y="1691390"/>
            <a:ext cx="8065074" cy="1141730"/>
          </a:xfrm>
        </p:spPr>
        <p:txBody>
          <a:bodyPr>
            <a:noAutofit/>
          </a:bodyPr>
          <a:lstStyle/>
          <a:p>
            <a:pPr marL="0" indent="0">
              <a:spcBef>
                <a:spcPts val="600"/>
              </a:spcBef>
              <a:spcAft>
                <a:spcPts val="600"/>
              </a:spcAft>
              <a:buNone/>
            </a:pPr>
            <a:r>
              <a:rPr lang="en-US" sz="2000" dirty="0" smtClean="0">
                <a:solidFill>
                  <a:srgbClr val="0078AE"/>
                </a:solidFill>
              </a:rPr>
              <a:t>Informed </a:t>
            </a:r>
            <a:r>
              <a:rPr lang="en-US" sz="2000" dirty="0">
                <a:solidFill>
                  <a:srgbClr val="0078AE"/>
                </a:solidFill>
              </a:rPr>
              <a:t>underwriting is a critical competency for </a:t>
            </a:r>
            <a:r>
              <a:rPr lang="en-US" sz="2000" dirty="0" smtClean="0">
                <a:solidFill>
                  <a:srgbClr val="0078AE"/>
                </a:solidFill>
              </a:rPr>
              <a:t>carriers.  </a:t>
            </a:r>
            <a:r>
              <a:rPr lang="en-US" sz="2000" dirty="0">
                <a:solidFill>
                  <a:srgbClr val="0078AE"/>
                </a:solidFill>
              </a:rPr>
              <a:t>Accurate and complete applicant data </a:t>
            </a:r>
            <a:r>
              <a:rPr lang="en-US" sz="2000" dirty="0" smtClean="0">
                <a:solidFill>
                  <a:srgbClr val="0078AE"/>
                </a:solidFill>
              </a:rPr>
              <a:t>can help improve </a:t>
            </a:r>
            <a:r>
              <a:rPr lang="en-US" sz="2000" dirty="0">
                <a:solidFill>
                  <a:srgbClr val="0078AE"/>
                </a:solidFill>
              </a:rPr>
              <a:t>underwriting </a:t>
            </a:r>
            <a:r>
              <a:rPr lang="en-US" sz="2000" dirty="0" smtClean="0">
                <a:solidFill>
                  <a:srgbClr val="0078AE"/>
                </a:solidFill>
              </a:rPr>
              <a:t>results.</a:t>
            </a:r>
            <a:endParaRPr lang="en-US" sz="2000" dirty="0"/>
          </a:p>
        </p:txBody>
      </p:sp>
      <p:sp>
        <p:nvSpPr>
          <p:cNvPr id="4" name="Slide Number Placeholder 3"/>
          <p:cNvSpPr>
            <a:spLocks noGrp="1"/>
          </p:cNvSpPr>
          <p:nvPr>
            <p:ph type="sldNum" sz="quarter" idx="12"/>
          </p:nvPr>
        </p:nvSpPr>
        <p:spPr/>
        <p:txBody>
          <a:bodyPr/>
          <a:lstStyle/>
          <a:p>
            <a:fld id="{98C1AAA7-3584-431F-B171-B6E97BC46D50}" type="slidenum">
              <a:rPr lang="en-US" smtClean="0">
                <a:solidFill>
                  <a:prstClr val="black"/>
                </a:solidFill>
              </a:rPr>
              <a:pPr/>
              <a:t>7</a:t>
            </a:fld>
            <a:endParaRPr lang="en-US" dirty="0">
              <a:solidFill>
                <a:prstClr val="black"/>
              </a:solidFill>
            </a:endParaRPr>
          </a:p>
        </p:txBody>
      </p:sp>
      <p:sp>
        <p:nvSpPr>
          <p:cNvPr id="5" name="TextBox 4"/>
          <p:cNvSpPr txBox="1"/>
          <p:nvPr/>
        </p:nvSpPr>
        <p:spPr>
          <a:xfrm>
            <a:off x="584200" y="2833120"/>
            <a:ext cx="740585" cy="1015663"/>
          </a:xfrm>
          <a:prstGeom prst="rect">
            <a:avLst/>
          </a:prstGeom>
          <a:noFill/>
        </p:spPr>
        <p:txBody>
          <a:bodyPr wrap="none" rtlCol="0">
            <a:spAutoFit/>
          </a:bodyPr>
          <a:lstStyle/>
          <a:p>
            <a:r>
              <a:rPr lang="en-US" sz="6000" b="1" i="1" dirty="0" smtClean="0">
                <a:solidFill>
                  <a:srgbClr val="0078AE"/>
                </a:solidFill>
                <a:latin typeface="Century Gothic"/>
                <a:cs typeface="Century Gothic"/>
              </a:rPr>
              <a:t>1</a:t>
            </a:r>
            <a:endParaRPr lang="en-US" sz="6000" b="1" i="1" dirty="0">
              <a:solidFill>
                <a:srgbClr val="0078AE"/>
              </a:solidFill>
              <a:latin typeface="Century Gothic"/>
              <a:cs typeface="Century Gothic"/>
            </a:endParaRPr>
          </a:p>
        </p:txBody>
      </p:sp>
      <p:sp>
        <p:nvSpPr>
          <p:cNvPr id="6" name="TextBox 5"/>
          <p:cNvSpPr txBox="1"/>
          <p:nvPr/>
        </p:nvSpPr>
        <p:spPr>
          <a:xfrm>
            <a:off x="1148080" y="2904240"/>
            <a:ext cx="5519460" cy="3008516"/>
          </a:xfrm>
          <a:prstGeom prst="rect">
            <a:avLst/>
          </a:prstGeom>
          <a:noFill/>
        </p:spPr>
        <p:txBody>
          <a:bodyPr wrap="none" rtlCol="0">
            <a:spAutoFit/>
          </a:bodyPr>
          <a:lstStyle/>
          <a:p>
            <a:pPr>
              <a:spcAft>
                <a:spcPts val="300"/>
              </a:spcAft>
            </a:pPr>
            <a:r>
              <a:rPr lang="en-US" dirty="0" smtClean="0">
                <a:solidFill>
                  <a:schemeClr val="accent1"/>
                </a:solidFill>
                <a:latin typeface="Century Gothic"/>
                <a:cs typeface="Century Gothic"/>
              </a:rPr>
              <a:t>Increase </a:t>
            </a:r>
            <a:r>
              <a:rPr lang="en-US" dirty="0">
                <a:solidFill>
                  <a:schemeClr val="accent1"/>
                </a:solidFill>
                <a:latin typeface="Century Gothic"/>
                <a:cs typeface="Century Gothic"/>
              </a:rPr>
              <a:t>efficiency</a:t>
            </a:r>
          </a:p>
          <a:p>
            <a:pPr marL="182626" lvl="3" indent="-182626">
              <a:buFont typeface="Arial"/>
              <a:buChar char="•"/>
            </a:pPr>
            <a:r>
              <a:rPr lang="en-US" sz="1600" dirty="0">
                <a:solidFill>
                  <a:schemeClr val="tx1">
                    <a:lumMod val="65000"/>
                    <a:lumOff val="35000"/>
                  </a:schemeClr>
                </a:solidFill>
                <a:latin typeface="Century Gothic"/>
                <a:cs typeface="Century Gothic"/>
              </a:rPr>
              <a:t>Save time</a:t>
            </a:r>
          </a:p>
          <a:p>
            <a:pPr marL="182626" lvl="3" indent="-182626">
              <a:spcAft>
                <a:spcPts val="600"/>
              </a:spcAft>
              <a:buFont typeface="Arial"/>
              <a:buChar char="•"/>
            </a:pPr>
            <a:r>
              <a:rPr lang="en-US" sz="1600" dirty="0">
                <a:solidFill>
                  <a:schemeClr val="tx1">
                    <a:lumMod val="65000"/>
                    <a:lumOff val="35000"/>
                  </a:schemeClr>
                </a:solidFill>
                <a:latin typeface="Century Gothic"/>
                <a:cs typeface="Century Gothic"/>
              </a:rPr>
              <a:t>Deliver quotes quicker than competition</a:t>
            </a:r>
          </a:p>
          <a:p>
            <a:pPr marL="0" lvl="3"/>
            <a:endParaRPr lang="en-US" dirty="0">
              <a:solidFill>
                <a:schemeClr val="tx1">
                  <a:lumMod val="65000"/>
                  <a:lumOff val="35000"/>
                </a:schemeClr>
              </a:solidFill>
              <a:latin typeface="Century Gothic"/>
              <a:cs typeface="Century Gothic"/>
            </a:endParaRPr>
          </a:p>
          <a:p>
            <a:pPr>
              <a:spcAft>
                <a:spcPts val="300"/>
              </a:spcAft>
            </a:pPr>
            <a:r>
              <a:rPr lang="en-US" dirty="0" smtClean="0">
                <a:solidFill>
                  <a:srgbClr val="0078AE"/>
                </a:solidFill>
                <a:latin typeface="Century Gothic"/>
                <a:cs typeface="Century Gothic"/>
              </a:rPr>
              <a:t>Enhance </a:t>
            </a:r>
            <a:r>
              <a:rPr lang="en-US" dirty="0">
                <a:solidFill>
                  <a:srgbClr val="0078AE"/>
                </a:solidFill>
                <a:latin typeface="Century Gothic"/>
                <a:cs typeface="Century Gothic"/>
              </a:rPr>
              <a:t>risk management </a:t>
            </a:r>
          </a:p>
          <a:p>
            <a:pPr marL="182626" lvl="3" indent="-182626">
              <a:spcAft>
                <a:spcPts val="600"/>
              </a:spcAft>
              <a:buFont typeface="Arial"/>
              <a:buChar char="•"/>
            </a:pPr>
            <a:r>
              <a:rPr lang="en-US" sz="1600" dirty="0">
                <a:solidFill>
                  <a:schemeClr val="tx1">
                    <a:lumMod val="65000"/>
                    <a:lumOff val="35000"/>
                  </a:schemeClr>
                </a:solidFill>
                <a:latin typeface="Century Gothic"/>
                <a:cs typeface="Century Gothic"/>
              </a:rPr>
              <a:t>Make decisions with accurate information</a:t>
            </a:r>
          </a:p>
          <a:p>
            <a:pPr marL="0" lvl="3"/>
            <a:endParaRPr lang="en-US" dirty="0">
              <a:solidFill>
                <a:schemeClr val="tx1">
                  <a:lumMod val="65000"/>
                  <a:lumOff val="35000"/>
                </a:schemeClr>
              </a:solidFill>
              <a:latin typeface="Century Gothic"/>
              <a:cs typeface="Century Gothic"/>
            </a:endParaRPr>
          </a:p>
          <a:p>
            <a:pPr>
              <a:spcAft>
                <a:spcPts val="300"/>
              </a:spcAft>
            </a:pPr>
            <a:r>
              <a:rPr lang="en-US" dirty="0" smtClean="0">
                <a:solidFill>
                  <a:srgbClr val="0078AE"/>
                </a:solidFill>
                <a:latin typeface="Century Gothic"/>
                <a:cs typeface="Century Gothic"/>
              </a:rPr>
              <a:t>Unparalleled </a:t>
            </a:r>
            <a:r>
              <a:rPr lang="en-US" dirty="0">
                <a:solidFill>
                  <a:srgbClr val="0078AE"/>
                </a:solidFill>
                <a:latin typeface="Century Gothic"/>
                <a:cs typeface="Century Gothic"/>
              </a:rPr>
              <a:t>risk selection capabilities</a:t>
            </a:r>
          </a:p>
          <a:p>
            <a:pPr marL="182626" lvl="1" indent="-182626">
              <a:buFont typeface="Arial"/>
              <a:buChar char="•"/>
            </a:pPr>
            <a:r>
              <a:rPr lang="en-US" sz="1600" dirty="0">
                <a:solidFill>
                  <a:schemeClr val="tx1">
                    <a:lumMod val="65000"/>
                    <a:lumOff val="35000"/>
                  </a:schemeClr>
                </a:solidFill>
                <a:latin typeface="Century Gothic"/>
                <a:cs typeface="Century Gothic"/>
              </a:rPr>
              <a:t>Optimize risk selection and </a:t>
            </a:r>
            <a:r>
              <a:rPr lang="en-US" sz="1600" dirty="0" smtClean="0">
                <a:solidFill>
                  <a:schemeClr val="tx1">
                    <a:lumMod val="65000"/>
                    <a:lumOff val="35000"/>
                  </a:schemeClr>
                </a:solidFill>
                <a:latin typeface="Century Gothic"/>
                <a:cs typeface="Century Gothic"/>
              </a:rPr>
              <a:t>pricing—and </a:t>
            </a:r>
            <a:r>
              <a:rPr lang="en-US" sz="1600" dirty="0">
                <a:solidFill>
                  <a:schemeClr val="tx1">
                    <a:lumMod val="65000"/>
                    <a:lumOff val="35000"/>
                  </a:schemeClr>
                </a:solidFill>
                <a:latin typeface="Century Gothic"/>
                <a:cs typeface="Century Gothic"/>
              </a:rPr>
              <a:t>profitability</a:t>
            </a:r>
          </a:p>
          <a:p>
            <a:endParaRPr lang="en-US" dirty="0">
              <a:solidFill>
                <a:schemeClr val="tx1">
                  <a:lumMod val="65000"/>
                  <a:lumOff val="35000"/>
                </a:schemeClr>
              </a:solidFill>
              <a:latin typeface="Century Gothic"/>
              <a:cs typeface="Century Gothic"/>
            </a:endParaRPr>
          </a:p>
        </p:txBody>
      </p:sp>
      <p:sp>
        <p:nvSpPr>
          <p:cNvPr id="7" name="TextBox 6"/>
          <p:cNvSpPr txBox="1"/>
          <p:nvPr/>
        </p:nvSpPr>
        <p:spPr>
          <a:xfrm>
            <a:off x="584200" y="3838960"/>
            <a:ext cx="740585" cy="1015663"/>
          </a:xfrm>
          <a:prstGeom prst="rect">
            <a:avLst/>
          </a:prstGeom>
          <a:noFill/>
        </p:spPr>
        <p:txBody>
          <a:bodyPr wrap="none" rtlCol="0">
            <a:spAutoFit/>
          </a:bodyPr>
          <a:lstStyle/>
          <a:p>
            <a:r>
              <a:rPr lang="en-US" sz="6000" b="1" i="1" dirty="0" smtClean="0">
                <a:solidFill>
                  <a:srgbClr val="0078AE"/>
                </a:solidFill>
                <a:latin typeface="Century Gothic"/>
                <a:cs typeface="Century Gothic"/>
              </a:rPr>
              <a:t>2</a:t>
            </a:r>
            <a:endParaRPr lang="en-US" sz="6000" b="1" i="1" dirty="0">
              <a:solidFill>
                <a:srgbClr val="0078AE"/>
              </a:solidFill>
              <a:latin typeface="Century Gothic"/>
              <a:cs typeface="Century Gothic"/>
            </a:endParaRPr>
          </a:p>
        </p:txBody>
      </p:sp>
      <p:sp>
        <p:nvSpPr>
          <p:cNvPr id="8" name="TextBox 7"/>
          <p:cNvSpPr txBox="1"/>
          <p:nvPr/>
        </p:nvSpPr>
        <p:spPr>
          <a:xfrm>
            <a:off x="584200" y="4773680"/>
            <a:ext cx="740585" cy="1015663"/>
          </a:xfrm>
          <a:prstGeom prst="rect">
            <a:avLst/>
          </a:prstGeom>
          <a:noFill/>
        </p:spPr>
        <p:txBody>
          <a:bodyPr wrap="none" rtlCol="0">
            <a:spAutoFit/>
          </a:bodyPr>
          <a:lstStyle/>
          <a:p>
            <a:r>
              <a:rPr lang="en-US" sz="6000" b="1" i="1" dirty="0" smtClean="0">
                <a:solidFill>
                  <a:srgbClr val="0078AE"/>
                </a:solidFill>
                <a:latin typeface="Century Gothic"/>
                <a:cs typeface="Century Gothic"/>
              </a:rPr>
              <a:t>3</a:t>
            </a:r>
            <a:endParaRPr lang="en-US" sz="6000" b="1" i="1" dirty="0">
              <a:solidFill>
                <a:srgbClr val="0078AE"/>
              </a:solidFill>
              <a:latin typeface="Century Gothic"/>
              <a:cs typeface="Century Gothic"/>
            </a:endParaRPr>
          </a:p>
        </p:txBody>
      </p:sp>
    </p:spTree>
    <p:extLst>
      <p:ext uri="{BB962C8B-B14F-4D97-AF65-F5344CB8AC3E}">
        <p14:creationId xmlns:p14="http://schemas.microsoft.com/office/powerpoint/2010/main" val="404065078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t>The </a:t>
            </a:r>
            <a:r>
              <a:rPr lang="en-US" sz="2700" dirty="0" smtClean="0"/>
              <a:t>use of accurate, unbiased, and centralized data </a:t>
            </a:r>
            <a:r>
              <a:rPr lang="en-US" sz="2700" dirty="0" smtClean="0"/>
              <a:t>provides the </a:t>
            </a:r>
            <a:r>
              <a:rPr lang="en-US" sz="2700" dirty="0" smtClean="0"/>
              <a:t>underwriter with time and analytics for optimal risk selection </a:t>
            </a:r>
            <a:endParaRPr lang="en-US" sz="2700" dirty="0"/>
          </a:p>
        </p:txBody>
      </p:sp>
      <p:cxnSp>
        <p:nvCxnSpPr>
          <p:cNvPr id="5" name="Straight Arrow Connector 4"/>
          <p:cNvCxnSpPr/>
          <p:nvPr/>
        </p:nvCxnSpPr>
        <p:spPr>
          <a:xfrm flipV="1">
            <a:off x="1719252" y="2413295"/>
            <a:ext cx="11208" cy="3813044"/>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19252" y="6226339"/>
            <a:ext cx="6083300" cy="0"/>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59300" y="6253899"/>
            <a:ext cx="575542" cy="307777"/>
          </a:xfrm>
          <a:prstGeom prst="rect">
            <a:avLst/>
          </a:prstGeom>
          <a:noFill/>
        </p:spPr>
        <p:txBody>
          <a:bodyPr wrap="none" rtlCol="0">
            <a:spAutoFit/>
          </a:bodyPr>
          <a:lstStyle/>
          <a:p>
            <a:r>
              <a:rPr lang="en-US" sz="1400" dirty="0" smtClean="0">
                <a:solidFill>
                  <a:schemeClr val="bg2">
                    <a:lumMod val="50000"/>
                  </a:schemeClr>
                </a:solidFill>
              </a:rPr>
              <a:t>Time</a:t>
            </a:r>
            <a:endParaRPr lang="en-US" sz="1400" dirty="0">
              <a:solidFill>
                <a:schemeClr val="bg2">
                  <a:lumMod val="50000"/>
                </a:schemeClr>
              </a:solidFill>
            </a:endParaRPr>
          </a:p>
        </p:txBody>
      </p:sp>
      <p:sp>
        <p:nvSpPr>
          <p:cNvPr id="4" name="Oval 3"/>
          <p:cNvSpPr/>
          <p:nvPr/>
        </p:nvSpPr>
        <p:spPr>
          <a:xfrm>
            <a:off x="1809645" y="2619815"/>
            <a:ext cx="324634" cy="304800"/>
          </a:xfrm>
          <a:prstGeom prst="ellipse">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Callout 6"/>
          <p:cNvSpPr/>
          <p:nvPr/>
        </p:nvSpPr>
        <p:spPr>
          <a:xfrm>
            <a:off x="2160682" y="2336069"/>
            <a:ext cx="1516368" cy="748434"/>
          </a:xfrm>
          <a:prstGeom prst="leftArrowCallout">
            <a:avLst>
              <a:gd name="adj1" fmla="val 25000"/>
              <a:gd name="adj2" fmla="val 25000"/>
              <a:gd name="adj3" fmla="val 25000"/>
              <a:gd name="adj4" fmla="val 78883"/>
            </a:avLst>
          </a:pr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50000"/>
                    <a:lumOff val="50000"/>
                  </a:schemeClr>
                </a:solidFill>
              </a:rPr>
              <a:t>Ideal risk selection:</a:t>
            </a:r>
          </a:p>
          <a:p>
            <a:pPr marL="171450" indent="-171450">
              <a:buFont typeface="Arial" charset="0"/>
              <a:buChar char="•"/>
            </a:pPr>
            <a:r>
              <a:rPr lang="en-US" sz="900" dirty="0" smtClean="0">
                <a:solidFill>
                  <a:schemeClr val="tx1">
                    <a:lumMod val="50000"/>
                    <a:lumOff val="50000"/>
                  </a:schemeClr>
                </a:solidFill>
              </a:rPr>
              <a:t>Complete data</a:t>
            </a:r>
          </a:p>
          <a:p>
            <a:pPr marL="171450" indent="-171450">
              <a:buFont typeface="Arial" charset="0"/>
              <a:buChar char="•"/>
            </a:pPr>
            <a:r>
              <a:rPr lang="en-US" sz="900" dirty="0" smtClean="0">
                <a:solidFill>
                  <a:schemeClr val="tx1">
                    <a:lumMod val="50000"/>
                    <a:lumOff val="50000"/>
                  </a:schemeClr>
                </a:solidFill>
              </a:rPr>
              <a:t>Accurate data</a:t>
            </a:r>
            <a:endParaRPr lang="en-US" sz="900" dirty="0">
              <a:solidFill>
                <a:schemeClr val="tx1">
                  <a:lumMod val="50000"/>
                  <a:lumOff val="50000"/>
                </a:schemeClr>
              </a:solidFill>
            </a:endParaRPr>
          </a:p>
          <a:p>
            <a:pPr marL="171450" indent="-171450">
              <a:buFont typeface="Arial" charset="0"/>
              <a:buChar char="•"/>
            </a:pPr>
            <a:r>
              <a:rPr lang="en-US" sz="900" dirty="0">
                <a:solidFill>
                  <a:schemeClr val="tx1">
                    <a:lumMod val="50000"/>
                    <a:lumOff val="50000"/>
                  </a:schemeClr>
                </a:solidFill>
              </a:rPr>
              <a:t>Data analysis</a:t>
            </a:r>
          </a:p>
          <a:p>
            <a:pPr marL="171450" indent="-171450">
              <a:buFont typeface="Arial" charset="0"/>
              <a:buChar char="•"/>
            </a:pPr>
            <a:r>
              <a:rPr lang="en-US" sz="900" dirty="0">
                <a:solidFill>
                  <a:schemeClr val="tx1">
                    <a:lumMod val="50000"/>
                    <a:lumOff val="50000"/>
                  </a:schemeClr>
                </a:solidFill>
              </a:rPr>
              <a:t>Minimal time</a:t>
            </a:r>
          </a:p>
        </p:txBody>
      </p:sp>
      <p:sp>
        <p:nvSpPr>
          <p:cNvPr id="17" name="TextBox 16"/>
          <p:cNvSpPr txBox="1"/>
          <p:nvPr/>
        </p:nvSpPr>
        <p:spPr>
          <a:xfrm>
            <a:off x="268970" y="3438929"/>
            <a:ext cx="1375698" cy="954107"/>
          </a:xfrm>
          <a:prstGeom prst="rect">
            <a:avLst/>
          </a:prstGeom>
          <a:noFill/>
        </p:spPr>
        <p:txBody>
          <a:bodyPr wrap="none" rtlCol="0">
            <a:spAutoFit/>
          </a:bodyPr>
          <a:lstStyle/>
          <a:p>
            <a:r>
              <a:rPr lang="en-US" sz="1400" dirty="0" smtClean="0">
                <a:solidFill>
                  <a:schemeClr val="bg2">
                    <a:lumMod val="50000"/>
                  </a:schemeClr>
                </a:solidFill>
              </a:rPr>
              <a:t>Data</a:t>
            </a:r>
          </a:p>
          <a:p>
            <a:pPr marL="114300" indent="-114300">
              <a:buFont typeface="Arial" charset="0"/>
              <a:buChar char="•"/>
            </a:pPr>
            <a:r>
              <a:rPr lang="en-US" sz="1400" dirty="0" smtClean="0">
                <a:solidFill>
                  <a:schemeClr val="bg2">
                    <a:lumMod val="50000"/>
                  </a:schemeClr>
                </a:solidFill>
              </a:rPr>
              <a:t>Accumulation</a:t>
            </a:r>
            <a:endParaRPr lang="en-US" sz="1400" dirty="0">
              <a:solidFill>
                <a:schemeClr val="bg2">
                  <a:lumMod val="50000"/>
                </a:schemeClr>
              </a:solidFill>
            </a:endParaRPr>
          </a:p>
          <a:p>
            <a:pPr marL="114300" indent="-114300">
              <a:buFont typeface="Arial" charset="0"/>
              <a:buChar char="•"/>
            </a:pPr>
            <a:r>
              <a:rPr lang="en-US" sz="1400" dirty="0">
                <a:solidFill>
                  <a:schemeClr val="bg2">
                    <a:lumMod val="50000"/>
                  </a:schemeClr>
                </a:solidFill>
              </a:rPr>
              <a:t>Accuracy</a:t>
            </a:r>
          </a:p>
          <a:p>
            <a:pPr marL="114300" indent="-114300">
              <a:buFont typeface="Arial" charset="0"/>
              <a:buChar char="•"/>
            </a:pPr>
            <a:r>
              <a:rPr lang="en-US" sz="1400" dirty="0" smtClean="0">
                <a:solidFill>
                  <a:schemeClr val="bg2">
                    <a:lumMod val="50000"/>
                  </a:schemeClr>
                </a:solidFill>
              </a:rPr>
              <a:t>Analysis</a:t>
            </a:r>
            <a:endParaRPr lang="en-US" sz="1400" dirty="0">
              <a:solidFill>
                <a:schemeClr val="bg2">
                  <a:lumMod val="50000"/>
                </a:schemeClr>
              </a:solidFill>
            </a:endParaRPr>
          </a:p>
        </p:txBody>
      </p:sp>
      <p:cxnSp>
        <p:nvCxnSpPr>
          <p:cNvPr id="8" name="Straight Arrow Connector 7"/>
          <p:cNvCxnSpPr/>
          <p:nvPr/>
        </p:nvCxnSpPr>
        <p:spPr>
          <a:xfrm flipH="1" flipV="1">
            <a:off x="3230656" y="3359771"/>
            <a:ext cx="2901421" cy="2045132"/>
          </a:xfrm>
          <a:prstGeom prst="straightConnector1">
            <a:avLst/>
          </a:prstGeom>
          <a:ln w="50800">
            <a:solidFill>
              <a:schemeClr val="tx1">
                <a:lumMod val="50000"/>
                <a:lumOff val="50000"/>
                <a:alpha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132077" y="5375719"/>
            <a:ext cx="324634" cy="304800"/>
          </a:xfrm>
          <a:prstGeom prst="ellipse">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Callout 18"/>
          <p:cNvSpPr/>
          <p:nvPr/>
        </p:nvSpPr>
        <p:spPr>
          <a:xfrm>
            <a:off x="6540795" y="5062206"/>
            <a:ext cx="1688805" cy="960057"/>
          </a:xfrm>
          <a:prstGeom prst="leftArrowCallout">
            <a:avLst>
              <a:gd name="adj1" fmla="val 25000"/>
              <a:gd name="adj2" fmla="val 25000"/>
              <a:gd name="adj3" fmla="val 25000"/>
              <a:gd name="adj4" fmla="val 78883"/>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solidFill>
                  <a:schemeClr val="tx1">
                    <a:lumMod val="50000"/>
                    <a:lumOff val="50000"/>
                  </a:schemeClr>
                </a:solidFill>
              </a:rPr>
              <a:t>Typical scenario:</a:t>
            </a:r>
            <a:endParaRPr lang="en-US" sz="900" dirty="0">
              <a:solidFill>
                <a:schemeClr val="tx1">
                  <a:lumMod val="50000"/>
                  <a:lumOff val="50000"/>
                </a:schemeClr>
              </a:solidFill>
            </a:endParaRPr>
          </a:p>
          <a:p>
            <a:pPr marL="171450" indent="-171450">
              <a:buFont typeface="Arial" charset="0"/>
              <a:buChar char="•"/>
            </a:pPr>
            <a:r>
              <a:rPr lang="en-US" sz="900" dirty="0" smtClean="0">
                <a:solidFill>
                  <a:schemeClr val="tx1">
                    <a:lumMod val="50000"/>
                    <a:lumOff val="50000"/>
                  </a:schemeClr>
                </a:solidFill>
              </a:rPr>
              <a:t>Incomplete data</a:t>
            </a:r>
          </a:p>
          <a:p>
            <a:pPr marL="171450" indent="-171450">
              <a:buFont typeface="Arial" charset="0"/>
              <a:buChar char="•"/>
            </a:pPr>
            <a:r>
              <a:rPr lang="en-US" sz="900" dirty="0" smtClean="0">
                <a:solidFill>
                  <a:schemeClr val="tx1">
                    <a:lumMod val="50000"/>
                    <a:lumOff val="50000"/>
                  </a:schemeClr>
                </a:solidFill>
              </a:rPr>
              <a:t>Unverified data</a:t>
            </a:r>
            <a:endParaRPr lang="en-US" sz="900" dirty="0">
              <a:solidFill>
                <a:schemeClr val="tx1">
                  <a:lumMod val="50000"/>
                  <a:lumOff val="50000"/>
                </a:schemeClr>
              </a:solidFill>
            </a:endParaRPr>
          </a:p>
          <a:p>
            <a:pPr marL="171450" indent="-171450">
              <a:buFont typeface="Arial" charset="0"/>
              <a:buChar char="•"/>
            </a:pPr>
            <a:r>
              <a:rPr lang="en-US" sz="900" dirty="0" smtClean="0">
                <a:solidFill>
                  <a:schemeClr val="tx1">
                    <a:lumMod val="50000"/>
                    <a:lumOff val="50000"/>
                  </a:schemeClr>
                </a:solidFill>
              </a:rPr>
              <a:t>Limited time for analysis</a:t>
            </a:r>
          </a:p>
          <a:p>
            <a:pPr marL="171450" indent="-171450">
              <a:buFont typeface="Arial" charset="0"/>
              <a:buChar char="•"/>
            </a:pPr>
            <a:r>
              <a:rPr lang="en-US" sz="900" dirty="0">
                <a:solidFill>
                  <a:schemeClr val="tx1">
                    <a:lumMod val="50000"/>
                    <a:lumOff val="50000"/>
                  </a:schemeClr>
                </a:solidFill>
              </a:rPr>
              <a:t>T</a:t>
            </a:r>
            <a:r>
              <a:rPr lang="en-US" sz="900" dirty="0" smtClean="0">
                <a:solidFill>
                  <a:schemeClr val="tx1">
                    <a:lumMod val="50000"/>
                    <a:lumOff val="50000"/>
                  </a:schemeClr>
                </a:solidFill>
              </a:rPr>
              <a:t>ime commitment</a:t>
            </a:r>
            <a:endParaRPr lang="en-US" sz="900" dirty="0">
              <a:solidFill>
                <a:schemeClr val="tx1">
                  <a:lumMod val="50000"/>
                  <a:lumOff val="50000"/>
                </a:schemeClr>
              </a:solidFill>
            </a:endParaRPr>
          </a:p>
        </p:txBody>
      </p:sp>
      <p:sp>
        <p:nvSpPr>
          <p:cNvPr id="11" name="TextBox 10"/>
          <p:cNvSpPr txBox="1"/>
          <p:nvPr/>
        </p:nvSpPr>
        <p:spPr>
          <a:xfrm>
            <a:off x="4762465" y="3582918"/>
            <a:ext cx="2564678" cy="1107996"/>
          </a:xfrm>
          <a:prstGeom prst="rect">
            <a:avLst/>
          </a:prstGeom>
          <a:noFill/>
        </p:spPr>
        <p:txBody>
          <a:bodyPr wrap="square" rtlCol="0">
            <a:spAutoFit/>
          </a:bodyPr>
          <a:lstStyle/>
          <a:p>
            <a:r>
              <a:rPr lang="en-US" sz="1300" b="1" dirty="0" smtClean="0"/>
              <a:t>Time</a:t>
            </a:r>
          </a:p>
          <a:p>
            <a:pPr marL="115888" indent="-115888">
              <a:buFont typeface="Arial" charset="0"/>
              <a:buChar char="•"/>
            </a:pPr>
            <a:r>
              <a:rPr lang="en-US" sz="1300" dirty="0" smtClean="0"/>
              <a:t>One data source</a:t>
            </a:r>
          </a:p>
          <a:p>
            <a:pPr marL="115888" indent="-115888">
              <a:buFont typeface="Arial" charset="0"/>
              <a:buChar char="•"/>
            </a:pPr>
            <a:r>
              <a:rPr lang="en-US" sz="1300" dirty="0"/>
              <a:t>Additional time </a:t>
            </a:r>
            <a:r>
              <a:rPr lang="en-US" sz="1300" dirty="0" smtClean="0"/>
              <a:t>for analysis</a:t>
            </a:r>
          </a:p>
          <a:p>
            <a:pPr marL="115888" indent="-115888">
              <a:buFont typeface="Arial" charset="0"/>
              <a:buChar char="•"/>
            </a:pPr>
            <a:r>
              <a:rPr lang="en-US" sz="1300" dirty="0" smtClean="0"/>
              <a:t>Speed to quote</a:t>
            </a:r>
            <a:endParaRPr lang="en-US" sz="1300" dirty="0"/>
          </a:p>
          <a:p>
            <a:endParaRPr lang="en-US" sz="1400" dirty="0" smtClean="0"/>
          </a:p>
        </p:txBody>
      </p:sp>
      <p:sp>
        <p:nvSpPr>
          <p:cNvPr id="20" name="TextBox 19"/>
          <p:cNvSpPr txBox="1"/>
          <p:nvPr/>
        </p:nvSpPr>
        <p:spPr>
          <a:xfrm>
            <a:off x="2885675" y="3806662"/>
            <a:ext cx="1904411" cy="1092607"/>
          </a:xfrm>
          <a:prstGeom prst="rect">
            <a:avLst/>
          </a:prstGeom>
          <a:noFill/>
        </p:spPr>
        <p:txBody>
          <a:bodyPr wrap="square" rtlCol="0">
            <a:spAutoFit/>
          </a:bodyPr>
          <a:lstStyle/>
          <a:p>
            <a:r>
              <a:rPr lang="en-US" sz="1300" b="1" dirty="0" smtClean="0"/>
              <a:t>Data </a:t>
            </a:r>
          </a:p>
          <a:p>
            <a:pPr marL="115888" indent="-115888">
              <a:buFont typeface="Arial" charset="0"/>
              <a:buChar char="•"/>
            </a:pPr>
            <a:r>
              <a:rPr lang="en-US" sz="1300" dirty="0"/>
              <a:t>Complete </a:t>
            </a:r>
            <a:r>
              <a:rPr lang="en-US" sz="1300" dirty="0" smtClean="0"/>
              <a:t>data</a:t>
            </a:r>
          </a:p>
          <a:p>
            <a:pPr marL="115888" indent="-115888">
              <a:buFont typeface="Arial" charset="0"/>
              <a:buChar char="•"/>
            </a:pPr>
            <a:r>
              <a:rPr lang="en-US" sz="1300" dirty="0" smtClean="0"/>
              <a:t>Unbiased verified</a:t>
            </a:r>
          </a:p>
          <a:p>
            <a:pPr marL="115888" indent="-115888">
              <a:buFont typeface="Arial" charset="0"/>
              <a:buChar char="•"/>
            </a:pPr>
            <a:r>
              <a:rPr lang="en-US" sz="1300" dirty="0" smtClean="0"/>
              <a:t>Data not previously used by the carrier</a:t>
            </a:r>
          </a:p>
        </p:txBody>
      </p:sp>
      <p:sp>
        <p:nvSpPr>
          <p:cNvPr id="22" name="Oval 21"/>
          <p:cNvSpPr/>
          <p:nvPr/>
        </p:nvSpPr>
        <p:spPr>
          <a:xfrm>
            <a:off x="2867109" y="3110091"/>
            <a:ext cx="324634" cy="3048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3"/>
          <p:cNvSpPr>
            <a:spLocks noGrp="1"/>
          </p:cNvSpPr>
          <p:nvPr>
            <p:ph type="sldNum" sz="quarter" idx="12"/>
          </p:nvPr>
        </p:nvSpPr>
        <p:spPr>
          <a:xfrm>
            <a:off x="7010400" y="6505575"/>
            <a:ext cx="2133600" cy="365125"/>
          </a:xfrm>
        </p:spPr>
        <p:txBody>
          <a:bodyPr/>
          <a:lstStyle/>
          <a:p>
            <a:fld id="{98C1AAA7-3584-431F-B171-B6E97BC46D50}" type="slidenum">
              <a:rPr lang="en-US" smtClean="0">
                <a:solidFill>
                  <a:prstClr val="black"/>
                </a:solidFill>
              </a:rPr>
              <a:pPr/>
              <a:t>8</a:t>
            </a:fld>
            <a:endParaRPr lang="en-US" dirty="0">
              <a:solidFill>
                <a:prstClr val="black"/>
              </a:solidFill>
            </a:endParaRPr>
          </a:p>
        </p:txBody>
      </p:sp>
      <p:pic>
        <p:nvPicPr>
          <p:cNvPr id="21" name="Picture 20"/>
          <p:cNvPicPr>
            <a:picLocks noChangeAspect="1"/>
          </p:cNvPicPr>
          <p:nvPr/>
        </p:nvPicPr>
        <p:blipFill>
          <a:blip r:embed="rId2" cstate="print">
            <a:alphaModFix amt="33000"/>
          </a:blip>
          <a:stretch>
            <a:fillRect/>
          </a:stretch>
        </p:blipFill>
        <p:spPr>
          <a:xfrm>
            <a:off x="342907" y="4671472"/>
            <a:ext cx="1102360" cy="708660"/>
          </a:xfrm>
          <a:prstGeom prst="rect">
            <a:avLst/>
          </a:prstGeom>
        </p:spPr>
      </p:pic>
    </p:spTree>
    <p:extLst>
      <p:ext uri="{BB962C8B-B14F-4D97-AF65-F5344CB8AC3E}">
        <p14:creationId xmlns:p14="http://schemas.microsoft.com/office/powerpoint/2010/main" val="307916228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Select Case Study Results</a:t>
            </a:r>
            <a:endParaRPr lang="en-US" dirty="0"/>
          </a:p>
        </p:txBody>
      </p:sp>
    </p:spTree>
    <p:extLst>
      <p:ext uri="{BB962C8B-B14F-4D97-AF65-F5344CB8AC3E}">
        <p14:creationId xmlns:p14="http://schemas.microsoft.com/office/powerpoint/2010/main" val="524491993"/>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570&quot;&gt;&lt;property id=&quot;20148&quot; value=&quot;5&quot;/&gt;&lt;property id=&quot;20300&quot; value=&quot;Slide 2&quot;/&gt;&lt;property id=&quot;20307&quot; value=&quot;285&quot;/&gt;&lt;/object&gt;&lt;object type=&quot;3&quot; unique_id=&quot;10587&quot;&gt;&lt;property id=&quot;20148&quot; value=&quot;5&quot;/&gt;&lt;property id=&quot;20300&quot; value=&quot;Slide 3&quot;/&gt;&lt;property id=&quot;20307&quot; value=&quot;286&quot;/&gt;&lt;/object&gt;&lt;object type=&quot;3&quot; unique_id=&quot;10690&quot;&gt;&lt;property id=&quot;20148&quot; value=&quot;5&quot;/&gt;&lt;property id=&quot;20300&quot; value=&quot;Slide 4&quot;/&gt;&lt;property id=&quot;20307&quot; value=&quot;287&quot;/&gt;&lt;/object&gt;&lt;object type=&quot;3&quot; unique_id=&quot;10745&quot;&gt;&lt;property id=&quot;20148&quot; value=&quot;5&quot;/&gt;&lt;property id=&quot;20300&quot; value=&quot;Slide 5&quot;/&gt;&lt;property id=&quot;20307&quot; value=&quot;288&quot;/&gt;&lt;/object&gt;&lt;object type=&quot;3&quot; unique_id=&quot;10879&quot;&gt;&lt;property id=&quot;20148&quot; value=&quot;5&quot;/&gt;&lt;property id=&quot;20300&quot; value=&quot;Slide 11&quot;/&gt;&lt;property id=&quot;20307&quot; value=&quot;289&quot;/&gt;&lt;/object&gt;&lt;object type=&quot;3&quot; unique_id=&quot;11589&quot;&gt;&lt;property id=&quot;20148&quot; value=&quot;5&quot;/&gt;&lt;property id=&quot;20300&quot; value=&quot;Slide 6&quot;/&gt;&lt;property id=&quot;20307&quot; value=&quot;299&quot;/&gt;&lt;/object&gt;&lt;object type=&quot;3&quot; unique_id=&quot;11590&quot;&gt;&lt;property id=&quot;20148&quot; value=&quot;5&quot;/&gt;&lt;property id=&quot;20300&quot; value=&quot;Slide 7&quot;/&gt;&lt;property id=&quot;20307&quot; value=&quot;297&quot;/&gt;&lt;/object&gt;&lt;object type=&quot;3&quot; unique_id=&quot;11591&quot;&gt;&lt;property id=&quot;20148&quot; value=&quot;5&quot;/&gt;&lt;property id=&quot;20300&quot; value=&quot;Slide 8&quot;/&gt;&lt;property id=&quot;20307&quot; value=&quot;300&quot;/&gt;&lt;/object&gt;&lt;object type=&quot;3&quot; unique_id=&quot;11592&quot;&gt;&lt;property id=&quot;20148&quot; value=&quot;5&quot;/&gt;&lt;property id=&quot;20300&quot; value=&quot;Slide 9&quot;/&gt;&lt;property id=&quot;20307&quot; value=&quot;301&quot;/&gt;&lt;/object&gt;&lt;object type=&quot;3&quot; unique_id=&quot;11593&quot;&gt;&lt;property id=&quot;20148&quot; value=&quot;5&quot;/&gt;&lt;property id=&quot;20300&quot; value=&quot;Slide 10&quot;/&gt;&lt;property id=&quot;20307&quot; value=&quot;302&quot;/&gt;&lt;/object&gt;&lt;object type=&quot;3&quot; unique_id=&quot;11594&quot;&gt;&lt;property id=&quot;20148&quot; value=&quot;5&quot;/&gt;&lt;property id=&quot;20300&quot; value=&quot;Slide 16&quot;/&gt;&lt;property id=&quot;20307&quot; value=&quot;303&quot;/&gt;&lt;/object&gt;&lt;object type=&quot;3&quot; unique_id=&quot;11595&quot;&gt;&lt;property id=&quot;20148&quot; value=&quot;5&quot;/&gt;&lt;property id=&quot;20300&quot; value=&quot;Slide 12&quot;/&gt;&lt;property id=&quot;20307&quot; value=&quot;305&quot;/&gt;&lt;/object&gt;&lt;object type=&quot;3&quot; unique_id=&quot;11723&quot;&gt;&lt;property id=&quot;20148&quot; value=&quot;5&quot;/&gt;&lt;property id=&quot;20300&quot; value=&quot;Slide 13&quot;/&gt;&lt;property id=&quot;20307&quot; value=&quot;306&quot;/&gt;&lt;/object&gt;&lt;object type=&quot;3&quot; unique_id=&quot;11724&quot;&gt;&lt;property id=&quot;20148&quot; value=&quot;5&quot;/&gt;&lt;property id=&quot;20300&quot; value=&quot;Slide 14&quot;/&gt;&lt;property id=&quot;20307&quot; value=&quot;307&quot;/&gt;&lt;/object&gt;&lt;object type=&quot;3&quot; unique_id=&quot;12390&quot;&gt;&lt;property id=&quot;20148&quot; value=&quot;5&quot;/&gt;&lt;property id=&quot;20300&quot; value=&quot;Slide 17&quot;/&gt;&lt;property id=&quot;20307&quot; value=&quot;309&quot;/&gt;&lt;/object&gt;&lt;object type=&quot;3&quot; unique_id=&quot;12427&quot;&gt;&lt;property id=&quot;20148&quot; value=&quot;5&quot;/&gt;&lt;property id=&quot;20300&quot; value=&quot;Slide 15&quot;/&gt;&lt;property id=&quot;20307&quot; value=&quot;310&quot;/&gt;&lt;/object&gt;&lt;/object&gt;&lt;/object&gt;&lt;/database&gt;"/>
  <p:tag name="SECTOMILLISECCONVERTED" val="1"/>
</p:tagLst>
</file>

<file path=ppt/theme/theme1.xml><?xml version="1.0" encoding="utf-8"?>
<a:theme xmlns:a="http://schemas.openxmlformats.org/drawingml/2006/main" name="Office Theme">
  <a:themeElements>
    <a:clrScheme name="Verisk Sales Deck">
      <a:dk1>
        <a:sysClr val="windowText" lastClr="000000"/>
      </a:dk1>
      <a:lt1>
        <a:sysClr val="window" lastClr="FFFFFF"/>
      </a:lt1>
      <a:dk2>
        <a:srgbClr val="0078AE"/>
      </a:dk2>
      <a:lt2>
        <a:srgbClr val="EEEEEE"/>
      </a:lt2>
      <a:accent1>
        <a:srgbClr val="0078AE"/>
      </a:accent1>
      <a:accent2>
        <a:srgbClr val="E07735"/>
      </a:accent2>
      <a:accent3>
        <a:srgbClr val="9EB326"/>
      </a:accent3>
      <a:accent4>
        <a:srgbClr val="BC60A4"/>
      </a:accent4>
      <a:accent5>
        <a:srgbClr val="00ACA1"/>
      </a:accent5>
      <a:accent6>
        <a:srgbClr val="D9531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3EDA43DAFE0449B20B7482E9D2D42D" ma:contentTypeVersion="0" ma:contentTypeDescription="Create a new document." ma:contentTypeScope="" ma:versionID="d5b8173f1a3208e343d1b83bf9b20545">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463CB9-C5BD-4223-9CF6-0EE05A44E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349B7B5-AC31-43B5-A4BA-582859BE7D60}">
  <ds:schemaRefs>
    <ds:schemaRef ds:uri="http://schemas.microsoft.com/sharepoint/v3/contenttype/forms"/>
  </ds:schemaRefs>
</ds:datastoreItem>
</file>

<file path=customXml/itemProps3.xml><?xml version="1.0" encoding="utf-8"?>
<ds:datastoreItem xmlns:ds="http://schemas.openxmlformats.org/officeDocument/2006/customXml" ds:itemID="{ED74E54A-6B94-41CA-8C8E-2331412E237F}">
  <ds:schemaRefs>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39802</TotalTime>
  <Words>787</Words>
  <Application>Microsoft Macintosh PowerPoint</Application>
  <PresentationFormat>On-screen Show (4:3)</PresentationFormat>
  <Paragraphs>177</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Arial</vt:lpstr>
      <vt:lpstr>Office Theme</vt:lpstr>
      <vt:lpstr>Using Data to improve the Workers Compensation Underwriting results  </vt:lpstr>
      <vt:lpstr>Since 1990, the Workers Compensation insurance combined ratio has rarely been under 100</vt:lpstr>
      <vt:lpstr>Challenges facing Workers Compensation underwriters</vt:lpstr>
      <vt:lpstr>Given the right amount of time, data, and analysis carriers can achieve ideal risk selection</vt:lpstr>
      <vt:lpstr>Risk selection is a time consuming process that often results with rating based on incomplete or inaccurate data  </vt:lpstr>
      <vt:lpstr>There is point of sale information available to help Workers Compensation Underwriters better assess risk</vt:lpstr>
      <vt:lpstr>A robust 360º view of the business allows  for better informed underwriting decisions</vt:lpstr>
      <vt:lpstr>The use of accurate, unbiased, and centralized data provides the underwriter with time and analytics for optimal risk selection </vt:lpstr>
      <vt:lpstr>PowerPoint Presentation</vt:lpstr>
      <vt:lpstr>Employee size, business classification, and management capabilities are important criteria for proper risk selection and pricing</vt:lpstr>
      <vt:lpstr>A Workers Compensation case study on proper data usage uncovered the estimated premium for risk was almost $100,000 more than original carrier estimate </vt:lpstr>
      <vt:lpstr>Governing Class Swap results provide insights into the historical premium impact due to audited results</vt:lpstr>
      <vt:lpstr>Low credit score could raise a “red flag” on management capabilities </vt:lpstr>
      <vt:lpstr>Accurate information is important to both the carrier and the insured</vt:lpstr>
    </vt:vector>
  </TitlesOfParts>
  <Company>HealthCare Insight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Brown, Sanford</dc:creator>
  <cp:lastModifiedBy>Sanford Erich Brown</cp:lastModifiedBy>
  <cp:revision>884</cp:revision>
  <cp:lastPrinted>2016-05-23T18:26:01Z</cp:lastPrinted>
  <dcterms:created xsi:type="dcterms:W3CDTF">2016-01-19T00:43:38Z</dcterms:created>
  <dcterms:modified xsi:type="dcterms:W3CDTF">2016-06-17T16:27:24Z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0x0101005B3EDA43DAFE0449B20B7482E9D2D42D</vt:lpwstr>
  </property>
</Properties>
</file>